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ECF69A-C8E5-4796-8F4C-5C0F66BD3730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AB87F1-C332-4B59-AC65-AAF4F12A9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2667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A Wolf in Sheep’s Clothing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2390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900" dirty="0" smtClean="0">
                <a:solidFill>
                  <a:schemeClr val="tx1"/>
                </a:solidFill>
              </a:rPr>
              <a:t>“</a:t>
            </a:r>
            <a:r>
              <a:rPr lang="en-US" sz="3900" baseline="30000" dirty="0" smtClean="0">
                <a:solidFill>
                  <a:schemeClr val="tx1"/>
                </a:solidFill>
              </a:rPr>
              <a:t>15 </a:t>
            </a:r>
            <a:r>
              <a:rPr lang="en-US" sz="3900" dirty="0" smtClean="0">
                <a:solidFill>
                  <a:schemeClr val="tx1"/>
                </a:solidFill>
              </a:rPr>
              <a:t>Beware of </a:t>
            </a:r>
            <a:r>
              <a:rPr lang="en-US" sz="3900" b="1" dirty="0" smtClean="0">
                <a:solidFill>
                  <a:schemeClr val="tx1"/>
                </a:solidFill>
              </a:rPr>
              <a:t>false prophets</a:t>
            </a:r>
            <a:r>
              <a:rPr lang="en-US" sz="3900" dirty="0" smtClean="0">
                <a:solidFill>
                  <a:schemeClr val="tx1"/>
                </a:solidFill>
              </a:rPr>
              <a:t>, which come to you in sheep's clothing, but </a:t>
            </a:r>
            <a:r>
              <a:rPr lang="en-US" sz="3900" b="1" dirty="0" smtClean="0">
                <a:solidFill>
                  <a:schemeClr val="tx1"/>
                </a:solidFill>
              </a:rPr>
              <a:t>inwardly</a:t>
            </a:r>
            <a:r>
              <a:rPr lang="en-US" sz="3900" dirty="0" smtClean="0">
                <a:solidFill>
                  <a:schemeClr val="tx1"/>
                </a:solidFill>
              </a:rPr>
              <a:t> they are </a:t>
            </a:r>
            <a:r>
              <a:rPr lang="en-US" sz="3900" b="1" dirty="0" smtClean="0">
                <a:solidFill>
                  <a:schemeClr val="tx1"/>
                </a:solidFill>
              </a:rPr>
              <a:t>ravening wolves</a:t>
            </a:r>
            <a:r>
              <a:rPr lang="en-US" sz="3900" dirty="0" smtClean="0">
                <a:solidFill>
                  <a:schemeClr val="tx1"/>
                </a:solidFill>
              </a:rPr>
              <a:t>.”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Matthew 7:15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Teddy Chang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Assistant Pastor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October 20,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sz="4000" b="1" dirty="0" smtClean="0"/>
              <a:t>Wolf’s inward character,</a:t>
            </a:r>
          </a:p>
          <a:p>
            <a:pPr marL="571500" indent="-571500"/>
            <a:r>
              <a:rPr lang="en-US" b="1" dirty="0" smtClean="0"/>
              <a:t>Ravening</a:t>
            </a:r>
            <a:r>
              <a:rPr lang="en-US" dirty="0" smtClean="0"/>
              <a:t>-greedy and hungry.</a:t>
            </a:r>
          </a:p>
          <a:p>
            <a:pPr marL="571500" indent="-571500"/>
            <a:r>
              <a:rPr lang="en-US" dirty="0" smtClean="0"/>
              <a:t>Matthew 7:15- “…inwardly they are </a:t>
            </a:r>
            <a:r>
              <a:rPr lang="en-US" b="1" dirty="0" smtClean="0"/>
              <a:t>ravening</a:t>
            </a:r>
            <a:r>
              <a:rPr lang="en-US" dirty="0" smtClean="0"/>
              <a:t> wolves.”</a:t>
            </a:r>
          </a:p>
          <a:p>
            <a:pPr marL="571500" indent="-571500">
              <a:buAutoNum type="romanUcPeriod" startAt="2"/>
            </a:pPr>
            <a:r>
              <a:rPr lang="en-US" sz="4000" b="1" dirty="0" smtClean="0"/>
              <a:t>Sheep’s clothing,</a:t>
            </a:r>
          </a:p>
          <a:p>
            <a:pPr marL="571500" indent="-571500"/>
            <a:r>
              <a:rPr lang="en-US" dirty="0" smtClean="0"/>
              <a:t>The false appearance of being true believers.</a:t>
            </a:r>
          </a:p>
          <a:p>
            <a:pPr marL="571500" indent="-57150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III. </a:t>
            </a:r>
            <a:r>
              <a:rPr lang="en-US" sz="3600" b="1" dirty="0" smtClean="0"/>
              <a:t>Wolf in sheep’s clothing   	 toward the different     		 society,</a:t>
            </a:r>
          </a:p>
          <a:p>
            <a:pPr marL="571500" indent="-571500"/>
            <a:r>
              <a:rPr lang="en-US" dirty="0" smtClean="0"/>
              <a:t>Schools- immoral sex and drug.</a:t>
            </a:r>
          </a:p>
          <a:p>
            <a:pPr marL="571500" indent="-5715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Employments- immoral sex and embezzlement. </a:t>
            </a:r>
          </a:p>
          <a:p>
            <a:r>
              <a:rPr lang="en-US" sz="2800" dirty="0" smtClean="0"/>
              <a:t>Church- interfaith </a:t>
            </a:r>
            <a:r>
              <a:rPr lang="en-US" sz="2800" b="1" dirty="0" smtClean="0"/>
              <a:t>toward</a:t>
            </a:r>
            <a:r>
              <a:rPr lang="en-US" sz="2800" dirty="0" smtClean="0"/>
              <a:t> Ecumenical Activity.</a:t>
            </a:r>
          </a:p>
          <a:p>
            <a:r>
              <a:rPr lang="en-US" sz="2800" b="1" dirty="0" smtClean="0"/>
              <a:t>Watch out for </a:t>
            </a:r>
            <a:r>
              <a:rPr lang="en-US" sz="2800" dirty="0" smtClean="0"/>
              <a:t>the World Council of Churches like the Tower of Babel.</a:t>
            </a:r>
          </a:p>
          <a:p>
            <a:pPr>
              <a:buNone/>
            </a:pPr>
            <a:r>
              <a:rPr lang="en-US" sz="3600" b="1" dirty="0" smtClean="0"/>
              <a:t>III. Watch over the danger of  	  	INTERFAITH</a:t>
            </a:r>
            <a:r>
              <a:rPr lang="en-US" sz="3600" dirty="0" smtClean="0"/>
              <a:t>.</a:t>
            </a:r>
          </a:p>
          <a:p>
            <a:r>
              <a:rPr lang="en-US" sz="2800" dirty="0" smtClean="0"/>
              <a:t>Wolves wearing sheep’s clothing look like nice Christians.</a:t>
            </a:r>
          </a:p>
          <a:p>
            <a:r>
              <a:rPr lang="en-US" sz="2800" dirty="0" smtClean="0"/>
              <a:t>They smile beautifully.</a:t>
            </a:r>
          </a:p>
          <a:p>
            <a:r>
              <a:rPr lang="en-US" sz="2800" dirty="0" smtClean="0"/>
              <a:t>Their attitude is wonderful.</a:t>
            </a:r>
          </a:p>
          <a:p>
            <a:r>
              <a:rPr lang="en-US" sz="2800" dirty="0" smtClean="0"/>
              <a:t>They act compassionately </a:t>
            </a:r>
            <a:r>
              <a:rPr lang="en-US" sz="2800" b="1" dirty="0" smtClean="0"/>
              <a:t>toward</a:t>
            </a:r>
            <a:r>
              <a:rPr lang="en-US" sz="2800" dirty="0" smtClean="0"/>
              <a:t> those who are: DEPRESSED, LONELY, AND POOR.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They won’t judge those who get involved in freedom sex, the legalization of drugs, gay marriage and tattoo nationwide.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become popular and possess magnetic personality by showing their graceful and beautiful respect among the crowd.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b="1" dirty="0" smtClean="0"/>
              <a:t>IV. Apostle Paul mentioned Demas as his Deserter,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dirty="0" smtClean="0"/>
              <a:t>Demas was a wolf in sheep’s clothing.</a:t>
            </a:r>
          </a:p>
          <a:p>
            <a:r>
              <a:rPr lang="en-US" sz="2800" dirty="0" smtClean="0"/>
              <a:t>He greet you(Christians)- </a:t>
            </a:r>
            <a:r>
              <a:rPr lang="en-US" sz="2800" dirty="0" smtClean="0">
                <a:solidFill>
                  <a:srgbClr val="C00000"/>
                </a:solidFill>
              </a:rPr>
              <a:t>Colossians 4:14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was Paul’s fellow laborer.  </a:t>
            </a:r>
          </a:p>
          <a:p>
            <a:r>
              <a:rPr lang="en-US" sz="2800" dirty="0" smtClean="0"/>
              <a:t>He </a:t>
            </a:r>
            <a:r>
              <a:rPr lang="en-US" sz="2800" b="1" dirty="0" smtClean="0"/>
              <a:t>quit </a:t>
            </a:r>
            <a:r>
              <a:rPr lang="en-US" sz="2800" dirty="0" smtClean="0"/>
              <a:t>because he </a:t>
            </a:r>
            <a:r>
              <a:rPr lang="en-US" sz="2800" b="1" dirty="0" smtClean="0"/>
              <a:t>loved this present world </a:t>
            </a:r>
            <a:r>
              <a:rPr lang="en-US" sz="2800" dirty="0" smtClean="0"/>
              <a:t>in a reference to </a:t>
            </a:r>
            <a:r>
              <a:rPr lang="en-US" sz="2800" dirty="0" smtClean="0">
                <a:solidFill>
                  <a:srgbClr val="C00000"/>
                </a:solidFill>
              </a:rPr>
              <a:t>2 Timothy 4:10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“</a:t>
            </a:r>
            <a:r>
              <a:rPr lang="en-US" b="1" dirty="0" smtClean="0"/>
              <a:t>For</a:t>
            </a:r>
            <a:r>
              <a:rPr lang="en-US" sz="4300" b="1" dirty="0" smtClean="0"/>
              <a:t> </a:t>
            </a:r>
            <a:r>
              <a:rPr lang="en-US" sz="4300" b="1" dirty="0" smtClean="0">
                <a:solidFill>
                  <a:schemeClr val="accent6">
                    <a:lumMod val="50000"/>
                  </a:schemeClr>
                </a:solidFill>
              </a:rPr>
              <a:t>Demas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hath forsaken me(Paul)</a:t>
            </a:r>
            <a:r>
              <a:rPr lang="en-US" b="1" dirty="0" smtClean="0"/>
              <a:t>, having loved this present world, and is departed unto Thessalonica; </a:t>
            </a:r>
            <a:r>
              <a:rPr lang="en-US" sz="3900" b="1" dirty="0" err="1" smtClean="0">
                <a:solidFill>
                  <a:schemeClr val="accent6">
                    <a:lumMod val="50000"/>
                  </a:schemeClr>
                </a:solidFill>
              </a:rPr>
              <a:t>Crescens</a:t>
            </a:r>
            <a:r>
              <a:rPr lang="en-US" b="1" dirty="0" smtClean="0"/>
              <a:t> to Galatia, Titus unto Dalmatia</a:t>
            </a:r>
            <a:r>
              <a:rPr lang="en-US" dirty="0" smtClean="0"/>
              <a:t>.”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857250" indent="-857250">
              <a:buAutoNum type="romanUcPeriod" startAt="6"/>
            </a:pPr>
            <a:r>
              <a:rPr lang="en-US" sz="3200" b="1" dirty="0" smtClean="0"/>
              <a:t>The Practice of Discerning the  Wolves  and  Sheep,</a:t>
            </a:r>
          </a:p>
          <a:p>
            <a:pPr marL="857250" indent="-857250">
              <a:buNone/>
            </a:pPr>
            <a:r>
              <a:rPr lang="en-US" dirty="0" smtClean="0"/>
              <a:t>1.	You must be born again first (salvation) in John 3:7.</a:t>
            </a:r>
          </a:p>
          <a:p>
            <a:pPr marL="857250" indent="-857250">
              <a:buNone/>
            </a:pPr>
            <a:r>
              <a:rPr lang="en-US" dirty="0" smtClean="0"/>
              <a:t>2.	You should be baptized for obeying God’s command immediately in Matthew 28:19.</a:t>
            </a:r>
          </a:p>
          <a:p>
            <a:pPr marL="857250" indent="-857250">
              <a:buNone/>
            </a:pPr>
            <a:r>
              <a:rPr lang="en-US" dirty="0" smtClean="0"/>
              <a:t>3.	You should not forsake your congregation on Sundays and Wednesday in Hebrews 10:25.</a:t>
            </a:r>
          </a:p>
          <a:p>
            <a:pPr marL="857250" indent="-8572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4.You should not steal God’s tithes and      offerings in Malachi 3:8.</a:t>
            </a:r>
          </a:p>
          <a:p>
            <a:pPr>
              <a:buNone/>
            </a:pPr>
            <a:r>
              <a:rPr lang="en-US" dirty="0" smtClean="0"/>
              <a:t>5.You’d better learn 1 Thessalonians 5:14 saying, </a:t>
            </a:r>
            <a:r>
              <a:rPr lang="en-US" dirty="0" smtClean="0">
                <a:solidFill>
                  <a:srgbClr val="C00000"/>
                </a:solidFill>
              </a:rPr>
              <a:t>“Now we exhort you, </a:t>
            </a:r>
            <a:r>
              <a:rPr lang="en-US" dirty="0" err="1" smtClean="0">
                <a:solidFill>
                  <a:srgbClr val="C00000"/>
                </a:solidFill>
              </a:rPr>
              <a:t>brethern</a:t>
            </a:r>
            <a:r>
              <a:rPr lang="en-US" dirty="0" smtClean="0">
                <a:solidFill>
                  <a:srgbClr val="C00000"/>
                </a:solidFill>
              </a:rPr>
              <a:t>, warn them that are unruly, comfort the feebleminded, support the weak, be patient toward all men.”</a:t>
            </a:r>
          </a:p>
          <a:p>
            <a:pPr>
              <a:buNone/>
            </a:pPr>
            <a:r>
              <a:rPr lang="en-US" dirty="0" smtClean="0"/>
              <a:t>6.You will be blessed for your pure heart. You will see God in Matthew 5:8.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7.God teaches your born-again congregation in James 4:7-8 below: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aseline="30000" dirty="0" smtClean="0">
                <a:solidFill>
                  <a:srgbClr val="C00000"/>
                </a:solidFill>
              </a:rPr>
              <a:t>7 </a:t>
            </a:r>
            <a:r>
              <a:rPr lang="en-US" b="1" dirty="0" smtClean="0">
                <a:solidFill>
                  <a:srgbClr val="C00000"/>
                </a:solidFill>
              </a:rPr>
              <a:t>Submit yourselves </a:t>
            </a:r>
            <a:r>
              <a:rPr lang="en-US" dirty="0" smtClean="0">
                <a:solidFill>
                  <a:srgbClr val="C00000"/>
                </a:solidFill>
              </a:rPr>
              <a:t>therefore to God. </a:t>
            </a:r>
            <a:r>
              <a:rPr lang="en-US" b="1" dirty="0" smtClean="0">
                <a:solidFill>
                  <a:srgbClr val="C00000"/>
                </a:solidFill>
              </a:rPr>
              <a:t>Resist</a:t>
            </a:r>
            <a:r>
              <a:rPr lang="en-US" dirty="0" smtClean="0">
                <a:solidFill>
                  <a:srgbClr val="C00000"/>
                </a:solidFill>
              </a:rPr>
              <a:t> the devil, and he will flee from you.</a:t>
            </a:r>
          </a:p>
          <a:p>
            <a:pPr>
              <a:buNone/>
            </a:pPr>
            <a:r>
              <a:rPr lang="en-US" baseline="30000" dirty="0" smtClean="0">
                <a:solidFill>
                  <a:srgbClr val="C00000"/>
                </a:solidFill>
              </a:rPr>
              <a:t>    “8 </a:t>
            </a:r>
            <a:r>
              <a:rPr lang="en-US" b="1" dirty="0" smtClean="0">
                <a:solidFill>
                  <a:srgbClr val="C00000"/>
                </a:solidFill>
              </a:rPr>
              <a:t>Draw nigh </a:t>
            </a:r>
            <a:r>
              <a:rPr lang="en-US" dirty="0" smtClean="0">
                <a:solidFill>
                  <a:srgbClr val="C00000"/>
                </a:solidFill>
              </a:rPr>
              <a:t>to God, and he will draw nigh to you. </a:t>
            </a:r>
            <a:r>
              <a:rPr lang="en-US" b="1" dirty="0" smtClean="0">
                <a:solidFill>
                  <a:srgbClr val="C00000"/>
                </a:solidFill>
              </a:rPr>
              <a:t>Cleanse</a:t>
            </a:r>
            <a:r>
              <a:rPr lang="en-US" dirty="0" smtClean="0">
                <a:solidFill>
                  <a:srgbClr val="C00000"/>
                </a:solidFill>
              </a:rPr>
              <a:t> your hands, ye sinners; and </a:t>
            </a:r>
            <a:r>
              <a:rPr lang="en-US" b="1" dirty="0" smtClean="0">
                <a:solidFill>
                  <a:srgbClr val="C00000"/>
                </a:solidFill>
              </a:rPr>
              <a:t>purify</a:t>
            </a:r>
            <a:r>
              <a:rPr lang="en-US" dirty="0" smtClean="0">
                <a:solidFill>
                  <a:srgbClr val="C00000"/>
                </a:solidFill>
              </a:rPr>
              <a:t> your hearts, ye double minded.”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8"/>
            </a:pPr>
            <a:r>
              <a:rPr lang="en-US" dirty="0" smtClean="0"/>
              <a:t>When you reach toward 8 things to get the </a:t>
            </a:r>
            <a:r>
              <a:rPr lang="en-US" b="1" dirty="0" smtClean="0"/>
              <a:t>discernment of the lie and the truth </a:t>
            </a:r>
            <a:r>
              <a:rPr lang="en-US" dirty="0" smtClean="0"/>
              <a:t>from God in Hebrews 4:12-- 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aseline="30000" dirty="0" smtClean="0">
                <a:solidFill>
                  <a:srgbClr val="C00000"/>
                </a:solidFill>
              </a:rPr>
              <a:t>12 </a:t>
            </a:r>
            <a:r>
              <a:rPr lang="en-US" dirty="0" smtClean="0">
                <a:solidFill>
                  <a:srgbClr val="C00000"/>
                </a:solidFill>
              </a:rPr>
              <a:t>For </a:t>
            </a:r>
            <a:r>
              <a:rPr lang="en-US" b="1" dirty="0" smtClean="0">
                <a:solidFill>
                  <a:srgbClr val="C00000"/>
                </a:solidFill>
              </a:rPr>
              <a:t>the word of God is quick, and powerful, and sharper </a:t>
            </a:r>
            <a:r>
              <a:rPr lang="en-US" dirty="0" smtClean="0">
                <a:solidFill>
                  <a:srgbClr val="C00000"/>
                </a:solidFill>
              </a:rPr>
              <a:t>than any </a:t>
            </a:r>
            <a:r>
              <a:rPr lang="en-US" dirty="0" err="1" smtClean="0">
                <a:solidFill>
                  <a:srgbClr val="C00000"/>
                </a:solidFill>
              </a:rPr>
              <a:t>twoedged</a:t>
            </a:r>
            <a:r>
              <a:rPr lang="en-US" dirty="0" smtClean="0">
                <a:solidFill>
                  <a:srgbClr val="C00000"/>
                </a:solidFill>
              </a:rPr>
              <a:t> sword, </a:t>
            </a:r>
            <a:r>
              <a:rPr lang="en-US" b="1" dirty="0" smtClean="0">
                <a:solidFill>
                  <a:srgbClr val="C00000"/>
                </a:solidFill>
              </a:rPr>
              <a:t>piercing</a:t>
            </a:r>
            <a:r>
              <a:rPr lang="en-US" dirty="0" smtClean="0">
                <a:solidFill>
                  <a:srgbClr val="C00000"/>
                </a:solidFill>
              </a:rPr>
              <a:t> even to the dividing asunder of soul and spirit, and of the joints and marrow, and is </a:t>
            </a:r>
            <a:r>
              <a:rPr lang="en-US" sz="4000" b="1" dirty="0" smtClean="0">
                <a:solidFill>
                  <a:srgbClr val="0070C0"/>
                </a:solidFill>
              </a:rPr>
              <a:t>a discerner of the thoughts and intents of the heart.”  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742950" indent="-742950" algn="ctr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END</a:t>
            </a:r>
            <a:r>
              <a:rPr lang="en-US" sz="4000" b="1" dirty="0" smtClean="0">
                <a:solidFill>
                  <a:srgbClr val="0070C0"/>
                </a:solidFill>
              </a:rPr>
              <a:t>   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351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A Wolf in Sheep’s Clothing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Wolf in Sheep’s Clothing</dc:title>
  <dc:creator>teddy &amp; sandra</dc:creator>
  <cp:lastModifiedBy>teddy &amp; sandra</cp:lastModifiedBy>
  <cp:revision>61</cp:revision>
  <dcterms:created xsi:type="dcterms:W3CDTF">2013-10-04T02:56:54Z</dcterms:created>
  <dcterms:modified xsi:type="dcterms:W3CDTF">2013-10-19T20:15:46Z</dcterms:modified>
</cp:coreProperties>
</file>