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58" r:id="rId5"/>
    <p:sldId id="260"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3" autoAdjust="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7E3DE-CC8D-482C-A411-7230FAEB9519}" type="datetimeFigureOut">
              <a:rPr lang="en-US" smtClean="0"/>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DF58D-73BF-4E6A-A42B-AE8E1F4FBFFE}" type="slidenum">
              <a:rPr lang="en-US" smtClean="0"/>
              <a:t>‹#›</a:t>
            </a:fld>
            <a:endParaRPr lang="en-US"/>
          </a:p>
        </p:txBody>
      </p:sp>
    </p:spTree>
    <p:extLst>
      <p:ext uri="{BB962C8B-B14F-4D97-AF65-F5344CB8AC3E}">
        <p14:creationId xmlns:p14="http://schemas.microsoft.com/office/powerpoint/2010/main" val="157552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DF58D-73BF-4E6A-A42B-AE8E1F4FBFFE}" type="slidenum">
              <a:rPr lang="en-US" smtClean="0"/>
              <a:t>5</a:t>
            </a:fld>
            <a:endParaRPr lang="en-US"/>
          </a:p>
        </p:txBody>
      </p:sp>
    </p:spTree>
    <p:extLst>
      <p:ext uri="{BB962C8B-B14F-4D97-AF65-F5344CB8AC3E}">
        <p14:creationId xmlns:p14="http://schemas.microsoft.com/office/powerpoint/2010/main" val="291556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D26DE6-30D6-46EE-AD04-B2D93314FFE8}"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77054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26DE6-30D6-46EE-AD04-B2D93314FFE8}"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90183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26DE6-30D6-46EE-AD04-B2D93314FFE8}"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86008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26DE6-30D6-46EE-AD04-B2D93314FFE8}"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35347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26DE6-30D6-46EE-AD04-B2D93314FFE8}"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299205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D26DE6-30D6-46EE-AD04-B2D93314FFE8}"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376861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D26DE6-30D6-46EE-AD04-B2D93314FFE8}" type="datetimeFigureOut">
              <a:rPr lang="en-US" smtClean="0"/>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30627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D26DE6-30D6-46EE-AD04-B2D93314FFE8}" type="datetimeFigureOut">
              <a:rPr lang="en-US" smtClean="0"/>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67678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26DE6-30D6-46EE-AD04-B2D93314FFE8}" type="datetimeFigureOut">
              <a:rPr lang="en-US" smtClean="0"/>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406646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26DE6-30D6-46EE-AD04-B2D93314FFE8}"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153847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26DE6-30D6-46EE-AD04-B2D93314FFE8}"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B553-2785-4EC3-8538-E8305345A1C3}" type="slidenum">
              <a:rPr lang="en-US" smtClean="0"/>
              <a:t>‹#›</a:t>
            </a:fld>
            <a:endParaRPr lang="en-US"/>
          </a:p>
        </p:txBody>
      </p:sp>
    </p:spTree>
    <p:extLst>
      <p:ext uri="{BB962C8B-B14F-4D97-AF65-F5344CB8AC3E}">
        <p14:creationId xmlns:p14="http://schemas.microsoft.com/office/powerpoint/2010/main" val="422040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6DE6-30D6-46EE-AD04-B2D93314FFE8}" type="datetimeFigureOut">
              <a:rPr lang="en-US" smtClean="0"/>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1B553-2785-4EC3-8538-E8305345A1C3}" type="slidenum">
              <a:rPr lang="en-US" smtClean="0"/>
              <a:t>‹#›</a:t>
            </a:fld>
            <a:endParaRPr lang="en-US"/>
          </a:p>
        </p:txBody>
      </p:sp>
    </p:spTree>
    <p:extLst>
      <p:ext uri="{BB962C8B-B14F-4D97-AF65-F5344CB8AC3E}">
        <p14:creationId xmlns:p14="http://schemas.microsoft.com/office/powerpoint/2010/main" val="59883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3600"/>
            <a:ext cx="7467600" cy="1470025"/>
          </a:xfrm>
        </p:spPr>
        <p:txBody>
          <a:bodyPr>
            <a:normAutofit fontScale="90000"/>
          </a:bodyPr>
          <a:lstStyle/>
          <a:p>
            <a:r>
              <a:rPr lang="en-US" sz="4800" b="1" dirty="0" smtClean="0">
                <a:solidFill>
                  <a:schemeClr val="bg1"/>
                </a:solidFill>
                <a:latin typeface="Berlin Sans FB Demi" pitchFamily="34" charset="0"/>
              </a:rPr>
              <a:t>CELEBRATING PENTECOST </a:t>
            </a:r>
            <a:endParaRPr lang="en-US" sz="4800" b="1" dirty="0">
              <a:solidFill>
                <a:schemeClr val="bg1"/>
              </a:solidFill>
              <a:latin typeface="Berlin Sans FB Demi" pitchFamily="34" charset="0"/>
            </a:endParaRPr>
          </a:p>
        </p:txBody>
      </p:sp>
      <p:sp>
        <p:nvSpPr>
          <p:cNvPr id="3" name="Subtitle 2"/>
          <p:cNvSpPr>
            <a:spLocks noGrp="1"/>
          </p:cNvSpPr>
          <p:nvPr>
            <p:ph type="subTitle" idx="1"/>
          </p:nvPr>
        </p:nvSpPr>
        <p:spPr/>
        <p:txBody>
          <a:bodyPr/>
          <a:lstStyle/>
          <a:p>
            <a:r>
              <a:rPr lang="en-US" dirty="0" smtClean="0">
                <a:latin typeface="Berlin Sans FB Demi" pitchFamily="34" charset="0"/>
              </a:rPr>
              <a:t>May 19, 2013</a:t>
            </a:r>
          </a:p>
          <a:p>
            <a:r>
              <a:rPr lang="en-US" dirty="0" smtClean="0">
                <a:latin typeface="Berlin Sans FB Demi" pitchFamily="34" charset="0"/>
              </a:rPr>
              <a:t>Deaf Liberty Baptist Church</a:t>
            </a:r>
          </a:p>
          <a:p>
            <a:r>
              <a:rPr lang="en-US" dirty="0" smtClean="0">
                <a:latin typeface="Berlin Sans FB Demi" pitchFamily="34" charset="0"/>
              </a:rPr>
              <a:t>Bro. Clark H. Corogenes</a:t>
            </a:r>
            <a:endParaRPr lang="en-US" dirty="0">
              <a:latin typeface="Berlin Sans FB Demi" pitchFamily="34" charset="0"/>
            </a:endParaRPr>
          </a:p>
        </p:txBody>
      </p:sp>
      <p:sp>
        <p:nvSpPr>
          <p:cNvPr id="4" name="TextBox 3"/>
          <p:cNvSpPr txBox="1"/>
          <p:nvPr/>
        </p:nvSpPr>
        <p:spPr>
          <a:xfrm>
            <a:off x="1676400" y="3276600"/>
            <a:ext cx="6172200" cy="400110"/>
          </a:xfrm>
          <a:prstGeom prst="rect">
            <a:avLst/>
          </a:prstGeom>
          <a:noFill/>
        </p:spPr>
        <p:txBody>
          <a:bodyPr wrap="square" rtlCol="0">
            <a:spAutoFit/>
          </a:bodyPr>
          <a:lstStyle/>
          <a:p>
            <a:pPr algn="ctr"/>
            <a:r>
              <a:rPr lang="en-US" sz="2000" b="1" dirty="0" smtClean="0">
                <a:solidFill>
                  <a:schemeClr val="bg1"/>
                </a:solidFill>
                <a:latin typeface="Berlin Sans FB Demi" pitchFamily="34" charset="0"/>
              </a:rPr>
              <a:t>Full of the Holy Spirit and Faith </a:t>
            </a:r>
            <a:endParaRPr lang="en-US" sz="2000" b="1" dirty="0">
              <a:solidFill>
                <a:schemeClr val="bg1"/>
              </a:solidFill>
              <a:latin typeface="Berlin Sans FB Demi" pitchFamily="34" charset="0"/>
            </a:endParaRPr>
          </a:p>
        </p:txBody>
      </p:sp>
    </p:spTree>
    <p:extLst>
      <p:ext uri="{BB962C8B-B14F-4D97-AF65-F5344CB8AC3E}">
        <p14:creationId xmlns:p14="http://schemas.microsoft.com/office/powerpoint/2010/main" val="279890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33400"/>
            <a:ext cx="7315200" cy="5592763"/>
          </a:xfrm>
        </p:spPr>
        <p:txBody>
          <a:bodyPr/>
          <a:lstStyle/>
          <a:p>
            <a:pPr marL="0" indent="0" algn="just">
              <a:buNone/>
            </a:pPr>
            <a:r>
              <a:rPr lang="en-US" dirty="0" smtClean="0">
                <a:solidFill>
                  <a:schemeClr val="bg1"/>
                </a:solidFill>
                <a:latin typeface="Berlin Sans FB Demi" pitchFamily="34" charset="0"/>
              </a:rPr>
              <a:t>PENTECOST </a:t>
            </a:r>
            <a:r>
              <a:rPr lang="en-US" sz="2800" dirty="0" smtClean="0">
                <a:solidFill>
                  <a:schemeClr val="bg1"/>
                </a:solidFill>
                <a:latin typeface="Berlin Sans FB Demi" pitchFamily="34" charset="0"/>
              </a:rPr>
              <a:t>after Christ’s resurrection, the Holy Spirit uniquely came upon believers and spread of Christianity to the world.</a:t>
            </a:r>
          </a:p>
          <a:p>
            <a:pPr algn="just"/>
            <a:r>
              <a:rPr lang="en-US" sz="2000" dirty="0" smtClean="0">
                <a:solidFill>
                  <a:schemeClr val="bg1"/>
                </a:solidFill>
                <a:latin typeface="Berlin Sans FB Demi" pitchFamily="34" charset="0"/>
              </a:rPr>
              <a:t>50 days to Jewish celebration of harvest (Shavuot)</a:t>
            </a:r>
          </a:p>
          <a:p>
            <a:pPr algn="just"/>
            <a:r>
              <a:rPr lang="en-US" sz="2000" dirty="0" smtClean="0">
                <a:solidFill>
                  <a:schemeClr val="bg1"/>
                </a:solidFill>
                <a:latin typeface="Berlin Sans FB Demi" pitchFamily="34" charset="0"/>
              </a:rPr>
              <a:t>Ascension of Christ. </a:t>
            </a:r>
          </a:p>
          <a:p>
            <a:pPr algn="just"/>
            <a:r>
              <a:rPr lang="en-US" sz="2000" dirty="0" smtClean="0">
                <a:solidFill>
                  <a:schemeClr val="bg1"/>
                </a:solidFill>
                <a:latin typeface="Berlin Sans FB Demi" pitchFamily="34" charset="0"/>
              </a:rPr>
              <a:t>First  spread of  the Gospel. </a:t>
            </a:r>
          </a:p>
          <a:p>
            <a:pPr algn="just"/>
            <a:r>
              <a:rPr lang="en-US" sz="2000" dirty="0" smtClean="0">
                <a:solidFill>
                  <a:schemeClr val="bg1"/>
                </a:solidFill>
                <a:latin typeface="Berlin Sans FB Demi" pitchFamily="34" charset="0"/>
              </a:rPr>
              <a:t>First  spread of Missionary.</a:t>
            </a:r>
          </a:p>
          <a:p>
            <a:pPr algn="just"/>
            <a:r>
              <a:rPr lang="en-US" sz="2000" dirty="0" smtClean="0">
                <a:solidFill>
                  <a:schemeClr val="bg1"/>
                </a:solidFill>
                <a:latin typeface="Berlin Sans FB Demi" pitchFamily="34" charset="0"/>
              </a:rPr>
              <a:t>Church was born.</a:t>
            </a:r>
          </a:p>
          <a:p>
            <a:pPr algn="just"/>
            <a:r>
              <a:rPr lang="en-US" sz="2000" dirty="0" smtClean="0">
                <a:solidFill>
                  <a:schemeClr val="bg1"/>
                </a:solidFill>
                <a:latin typeface="Berlin Sans FB Demi" pitchFamily="34" charset="0"/>
              </a:rPr>
              <a:t>Christian was born.</a:t>
            </a:r>
          </a:p>
          <a:p>
            <a:pPr marL="0" indent="0" algn="just">
              <a:buNone/>
            </a:pPr>
            <a:endParaRPr lang="en-US" sz="2800" dirty="0">
              <a:solidFill>
                <a:schemeClr val="bg1"/>
              </a:solidFill>
              <a:latin typeface="Berlin Sans FB Dem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348" y="4191000"/>
            <a:ext cx="1552575" cy="19861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1639748" cy="19891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827" y="4191000"/>
            <a:ext cx="1547241" cy="19861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9308" y="4191000"/>
            <a:ext cx="1563700" cy="19861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3008" y="4191000"/>
            <a:ext cx="1706222" cy="1989196"/>
          </a:xfrm>
          <a:prstGeom prst="rect">
            <a:avLst/>
          </a:prstGeom>
          <a:ln>
            <a:noFill/>
          </a:ln>
          <a:effectLst>
            <a:softEdge rad="112500"/>
          </a:effectLst>
        </p:spPr>
      </p:pic>
    </p:spTree>
    <p:extLst>
      <p:ext uri="{BB962C8B-B14F-4D97-AF65-F5344CB8AC3E}">
        <p14:creationId xmlns:p14="http://schemas.microsoft.com/office/powerpoint/2010/main" val="17254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dirty="0" smtClean="0">
                <a:solidFill>
                  <a:schemeClr val="bg1"/>
                </a:solidFill>
                <a:latin typeface="Berlin Sans FB Demi" pitchFamily="34" charset="0"/>
              </a:rPr>
              <a:t>Jewish Celebration of Harvest </a:t>
            </a:r>
            <a:endParaRPr lang="en-US" dirty="0">
              <a:solidFill>
                <a:schemeClr val="bg1"/>
              </a:solidFill>
              <a:latin typeface="Berlin Sans FB Demi" pitchFamily="34" charset="0"/>
            </a:endParaRPr>
          </a:p>
        </p:txBody>
      </p:sp>
      <p:sp>
        <p:nvSpPr>
          <p:cNvPr id="3" name="Content Placeholder 2"/>
          <p:cNvSpPr>
            <a:spLocks noGrp="1"/>
          </p:cNvSpPr>
          <p:nvPr>
            <p:ph idx="1"/>
          </p:nvPr>
        </p:nvSpPr>
        <p:spPr>
          <a:xfrm>
            <a:off x="1524000" y="1219200"/>
            <a:ext cx="5257800" cy="5181600"/>
          </a:xfrm>
        </p:spPr>
        <p:txBody>
          <a:bodyPr>
            <a:normAutofit fontScale="85000" lnSpcReduction="20000"/>
          </a:bodyPr>
          <a:lstStyle/>
          <a:p>
            <a:pPr marL="0" indent="0" algn="just">
              <a:buNone/>
            </a:pPr>
            <a:r>
              <a:rPr lang="en-US" sz="3600" dirty="0" smtClean="0">
                <a:solidFill>
                  <a:schemeClr val="bg1"/>
                </a:solidFill>
                <a:latin typeface="Berlin Sans FB Demi" pitchFamily="34" charset="0"/>
              </a:rPr>
              <a:t>Shavuot :</a:t>
            </a:r>
            <a:r>
              <a:rPr lang="en-US" sz="4400" dirty="0" smtClean="0">
                <a:solidFill>
                  <a:schemeClr val="bg1"/>
                </a:solidFill>
                <a:latin typeface="Berlin Sans FB Demi" pitchFamily="34" charset="0"/>
              </a:rPr>
              <a:t> </a:t>
            </a:r>
            <a:r>
              <a:rPr lang="en-US" sz="2800" dirty="0" smtClean="0">
                <a:solidFill>
                  <a:schemeClr val="bg1"/>
                </a:solidFill>
              </a:rPr>
              <a:t>Festival of First Harvest and Burnt Offerings to the Lord. 50 days after Passover.</a:t>
            </a:r>
          </a:p>
          <a:p>
            <a:pPr marL="0" indent="0" algn="just">
              <a:buNone/>
            </a:pPr>
            <a:r>
              <a:rPr lang="en-US" dirty="0" smtClean="0">
                <a:solidFill>
                  <a:schemeClr val="bg1"/>
                </a:solidFill>
                <a:latin typeface="Berlin Sans FB Demi" pitchFamily="34" charset="0"/>
              </a:rPr>
              <a:t>-New grain and Liquid  </a:t>
            </a:r>
          </a:p>
          <a:p>
            <a:pPr marL="0" indent="0" algn="just">
              <a:buNone/>
            </a:pPr>
            <a:r>
              <a:rPr lang="en-US" dirty="0" smtClean="0">
                <a:solidFill>
                  <a:schemeClr val="bg1"/>
                </a:solidFill>
              </a:rPr>
              <a:t>Leviticus 23: 22</a:t>
            </a:r>
          </a:p>
          <a:p>
            <a:pPr marL="0" indent="0" algn="just">
              <a:buNone/>
            </a:pPr>
            <a:r>
              <a:rPr lang="en-US" dirty="0" smtClean="0">
                <a:solidFill>
                  <a:schemeClr val="bg1"/>
                </a:solidFill>
              </a:rPr>
              <a:t>“When you harvest the crops of your land, do not harvest the grain along the edges of your fields, and do not pick up what the harvesters drop. Leave it for the poor and the foreigners living among you. I am the Lord your God.”</a:t>
            </a:r>
          </a:p>
          <a:p>
            <a:pPr marL="0" indent="0" algn="just">
              <a:buNone/>
            </a:pPr>
            <a:r>
              <a:rPr lang="en-US" dirty="0" smtClean="0">
                <a:solidFill>
                  <a:schemeClr val="bg1"/>
                </a:solidFill>
                <a:latin typeface="Berlin Sans FB Demi" pitchFamily="34" charset="0"/>
              </a:rPr>
              <a:t>-Examples of Joseph and Ruth</a:t>
            </a:r>
          </a:p>
          <a:p>
            <a:pPr marL="0" indent="0" algn="just">
              <a:buNone/>
            </a:pPr>
            <a:r>
              <a:rPr lang="en-US" dirty="0" smtClean="0">
                <a:solidFill>
                  <a:schemeClr val="bg1"/>
                </a:solidFill>
                <a:latin typeface="Berlin Sans FB Demi" pitchFamily="34" charset="0"/>
              </a:rPr>
              <a:t>-Comparing with Pentecost ?  </a:t>
            </a:r>
          </a:p>
          <a:p>
            <a:pPr marL="0" indent="0" algn="just">
              <a:buNone/>
            </a:pPr>
            <a:endParaRPr lang="en-US" dirty="0" smtClean="0">
              <a:solidFill>
                <a:schemeClr val="bg1"/>
              </a:solidFill>
            </a:endParaRPr>
          </a:p>
          <a:p>
            <a:pPr marL="0" indent="0" algn="just">
              <a:buNone/>
            </a:pPr>
            <a:endParaRPr lang="en-US" dirty="0" smtClean="0">
              <a:solidFill>
                <a:schemeClr val="bg1"/>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784" y="3505200"/>
            <a:ext cx="1916895" cy="24134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737" y="1676400"/>
            <a:ext cx="1807464"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269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9424" cy="1143000"/>
          </a:xfrm>
        </p:spPr>
        <p:txBody>
          <a:bodyPr>
            <a:normAutofit fontScale="90000"/>
          </a:bodyPr>
          <a:lstStyle/>
          <a:p>
            <a:r>
              <a:rPr lang="en-US" sz="4800" b="1" dirty="0" smtClean="0">
                <a:solidFill>
                  <a:schemeClr val="bg1"/>
                </a:solidFill>
                <a:latin typeface="Berlin Sans FB Demi" pitchFamily="34" charset="0"/>
              </a:rPr>
              <a:t>Fulfilled Prophecy of Pentecost </a:t>
            </a:r>
            <a:endParaRPr lang="en-US" sz="4800" b="1" dirty="0">
              <a:solidFill>
                <a:schemeClr val="bg1"/>
              </a:solidFill>
              <a:latin typeface="Berlin Sans FB Demi" pitchFamily="34" charset="0"/>
            </a:endParaRPr>
          </a:p>
        </p:txBody>
      </p:sp>
      <p:sp>
        <p:nvSpPr>
          <p:cNvPr id="3" name="Content Placeholder 2"/>
          <p:cNvSpPr>
            <a:spLocks noGrp="1"/>
          </p:cNvSpPr>
          <p:nvPr>
            <p:ph idx="1"/>
          </p:nvPr>
        </p:nvSpPr>
        <p:spPr>
          <a:xfrm>
            <a:off x="1371600" y="1600200"/>
            <a:ext cx="4724400" cy="4572000"/>
          </a:xfrm>
        </p:spPr>
        <p:txBody>
          <a:bodyPr>
            <a:normAutofit fontScale="92500" lnSpcReduction="10000"/>
          </a:bodyPr>
          <a:lstStyle/>
          <a:p>
            <a:pPr algn="just"/>
            <a:r>
              <a:rPr lang="en-US" sz="2800" dirty="0" smtClean="0">
                <a:solidFill>
                  <a:schemeClr val="bg1"/>
                </a:solidFill>
              </a:rPr>
              <a:t>I will pour out my Spirit on all people. Your sons and daughters will prophesy, your old men will dream dreams, your young men will see visions.</a:t>
            </a:r>
          </a:p>
          <a:p>
            <a:pPr algn="just"/>
            <a:r>
              <a:rPr lang="en-US" sz="2800" dirty="0" smtClean="0">
                <a:solidFill>
                  <a:schemeClr val="bg1"/>
                </a:solidFill>
              </a:rPr>
              <a:t>Even on my servants, both men and women, I will pour out my Spirit in those days. I will show wonders in the heavens</a:t>
            </a:r>
          </a:p>
          <a:p>
            <a:pPr algn="just"/>
            <a:r>
              <a:rPr lang="en-US" sz="2800" dirty="0" smtClean="0">
                <a:solidFill>
                  <a:schemeClr val="bg1"/>
                </a:solidFill>
                <a:latin typeface="Berlin Sans FB Demi" pitchFamily="34" charset="0"/>
              </a:rPr>
              <a:t>Joel 2: 38-30</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905000"/>
            <a:ext cx="2595424" cy="3097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324600" y="5181600"/>
            <a:ext cx="2595424" cy="923330"/>
          </a:xfrm>
          <a:prstGeom prst="rect">
            <a:avLst/>
          </a:prstGeom>
          <a:noFill/>
        </p:spPr>
        <p:txBody>
          <a:bodyPr wrap="square" rtlCol="0">
            <a:spAutoFit/>
          </a:bodyPr>
          <a:lstStyle/>
          <a:p>
            <a:pPr algn="ctr"/>
            <a:r>
              <a:rPr lang="en-US" dirty="0" smtClean="0">
                <a:solidFill>
                  <a:schemeClr val="bg1"/>
                </a:solidFill>
              </a:rPr>
              <a:t>JOEL, Minor Prophets</a:t>
            </a:r>
          </a:p>
          <a:p>
            <a:pPr algn="ctr"/>
            <a:r>
              <a:rPr lang="en-US" dirty="0" smtClean="0">
                <a:solidFill>
                  <a:schemeClr val="bg1"/>
                </a:solidFill>
              </a:rPr>
              <a:t>The Israel of People</a:t>
            </a:r>
          </a:p>
          <a:p>
            <a:pPr algn="ctr"/>
            <a:r>
              <a:rPr lang="en-US" dirty="0" smtClean="0">
                <a:solidFill>
                  <a:schemeClr val="bg1"/>
                </a:solidFill>
              </a:rPr>
              <a:t>800 B.C. or 430 B.C.</a:t>
            </a:r>
            <a:endParaRPr lang="en-US" dirty="0">
              <a:solidFill>
                <a:schemeClr val="bg1"/>
              </a:solidFill>
            </a:endParaRPr>
          </a:p>
        </p:txBody>
      </p:sp>
    </p:spTree>
    <p:extLst>
      <p:ext uri="{BB962C8B-B14F-4D97-AF65-F5344CB8AC3E}">
        <p14:creationId xmlns:p14="http://schemas.microsoft.com/office/powerpoint/2010/main" val="391712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144000" cy="1143000"/>
          </a:xfrm>
        </p:spPr>
        <p:txBody>
          <a:bodyPr>
            <a:normAutofit/>
          </a:bodyPr>
          <a:lstStyle/>
          <a:p>
            <a:r>
              <a:rPr lang="en-US" dirty="0" smtClean="0">
                <a:solidFill>
                  <a:schemeClr val="bg1"/>
                </a:solidFill>
                <a:latin typeface="Berlin Sans FB Demi" pitchFamily="34" charset="0"/>
              </a:rPr>
              <a:t>The Holy Spirit Comes</a:t>
            </a:r>
            <a:endParaRPr lang="en-US" dirty="0">
              <a:solidFill>
                <a:schemeClr val="bg1"/>
              </a:solidFill>
              <a:latin typeface="Berlin Sans FB Demi" pitchFamily="34" charset="0"/>
            </a:endParaRPr>
          </a:p>
        </p:txBody>
      </p:sp>
      <p:sp>
        <p:nvSpPr>
          <p:cNvPr id="3" name="Content Placeholder 2"/>
          <p:cNvSpPr>
            <a:spLocks noGrp="1"/>
          </p:cNvSpPr>
          <p:nvPr>
            <p:ph idx="1"/>
          </p:nvPr>
        </p:nvSpPr>
        <p:spPr>
          <a:xfrm>
            <a:off x="1371600" y="1600201"/>
            <a:ext cx="7391400" cy="3733799"/>
          </a:xfrm>
        </p:spPr>
        <p:txBody>
          <a:bodyPr>
            <a:normAutofit fontScale="92500"/>
          </a:bodyPr>
          <a:lstStyle/>
          <a:p>
            <a:pPr algn="just"/>
            <a:r>
              <a:rPr lang="en-US" dirty="0" smtClean="0">
                <a:solidFill>
                  <a:schemeClr val="bg1"/>
                </a:solidFill>
              </a:rPr>
              <a:t>He brought this Good News of peace to you Gentiles who were far away from him, and peace to the Jews who were near.</a:t>
            </a:r>
          </a:p>
          <a:p>
            <a:pPr algn="just"/>
            <a:r>
              <a:rPr lang="en-US" dirty="0" smtClean="0">
                <a:solidFill>
                  <a:schemeClr val="bg1"/>
                </a:solidFill>
              </a:rPr>
              <a:t>Now all of us can come to the Father through the same Holy Spirit because of what Christ has done for us.</a:t>
            </a:r>
          </a:p>
          <a:p>
            <a:pPr algn="just"/>
            <a:r>
              <a:rPr lang="en-US" dirty="0" smtClean="0">
                <a:solidFill>
                  <a:schemeClr val="bg1"/>
                </a:solidFill>
              </a:rPr>
              <a:t>Ephesians 2 :17-18</a:t>
            </a:r>
          </a:p>
          <a:p>
            <a:pPr algn="just"/>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0"/>
            <a:ext cx="3163407"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75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467600" cy="1143000"/>
          </a:xfrm>
        </p:spPr>
        <p:txBody>
          <a:bodyPr>
            <a:normAutofit/>
          </a:bodyPr>
          <a:lstStyle/>
          <a:p>
            <a:r>
              <a:rPr lang="en-US" sz="3600" dirty="0" smtClean="0">
                <a:solidFill>
                  <a:schemeClr val="bg1"/>
                </a:solidFill>
                <a:latin typeface="Berlin Sans FB Demi" pitchFamily="34" charset="0"/>
              </a:rPr>
              <a:t>You are Citizens of God’s Kingdom</a:t>
            </a:r>
            <a:endParaRPr lang="en-US" sz="3600" dirty="0">
              <a:solidFill>
                <a:schemeClr val="bg1"/>
              </a:solidFill>
              <a:latin typeface="Berlin Sans FB Demi" pitchFamily="34" charset="0"/>
            </a:endParaRPr>
          </a:p>
        </p:txBody>
      </p:sp>
      <p:sp>
        <p:nvSpPr>
          <p:cNvPr id="3" name="Content Placeholder 2"/>
          <p:cNvSpPr>
            <a:spLocks noGrp="1"/>
          </p:cNvSpPr>
          <p:nvPr>
            <p:ph idx="1"/>
          </p:nvPr>
        </p:nvSpPr>
        <p:spPr>
          <a:xfrm>
            <a:off x="1295400" y="1600200"/>
            <a:ext cx="4800600" cy="4495800"/>
          </a:xfrm>
        </p:spPr>
        <p:txBody>
          <a:bodyPr>
            <a:normAutofit fontScale="85000" lnSpcReduction="20000"/>
          </a:bodyPr>
          <a:lstStyle/>
          <a:p>
            <a:pPr algn="just"/>
            <a:r>
              <a:rPr lang="en-US" dirty="0" smtClean="0">
                <a:solidFill>
                  <a:schemeClr val="bg1"/>
                </a:solidFill>
              </a:rPr>
              <a:t> So now you Gentiles are no longer strangers and foreigners. You are citizens along with all of God’s holy people. You are members of God’s family.</a:t>
            </a:r>
          </a:p>
          <a:p>
            <a:pPr algn="just"/>
            <a:r>
              <a:rPr lang="en-US" dirty="0" smtClean="0">
                <a:solidFill>
                  <a:schemeClr val="bg1"/>
                </a:solidFill>
              </a:rPr>
              <a:t>Together, we are his house, built on the foundation of the apostles and the prophets. And the cornerstone is Christ Jesus himself.</a:t>
            </a:r>
          </a:p>
          <a:p>
            <a:pPr algn="just"/>
            <a:r>
              <a:rPr lang="en-US" dirty="0" smtClean="0">
                <a:solidFill>
                  <a:schemeClr val="bg1"/>
                </a:solidFill>
              </a:rPr>
              <a:t>Ephesians 2:19-20 </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857500"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40" y="4114800"/>
            <a:ext cx="265176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97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086600" cy="1143000"/>
          </a:xfrm>
        </p:spPr>
        <p:txBody>
          <a:bodyPr>
            <a:normAutofit/>
          </a:bodyPr>
          <a:lstStyle/>
          <a:p>
            <a:r>
              <a:rPr lang="en-US" sz="4000" dirty="0" smtClean="0">
                <a:ln w="18415" cmpd="sng">
                  <a:solidFill>
                    <a:srgbClr val="FFFFFF"/>
                  </a:solidFill>
                  <a:prstDash val="solid"/>
                </a:ln>
                <a:solidFill>
                  <a:srgbClr val="FFFFFF"/>
                </a:solidFill>
                <a:latin typeface="Berlin Sans FB Demi" pitchFamily="34" charset="0"/>
              </a:rPr>
              <a:t>Temple of the Holy Spirit</a:t>
            </a:r>
            <a:endParaRPr lang="en-US" sz="4000" dirty="0">
              <a:ln w="18415" cmpd="sng">
                <a:solidFill>
                  <a:srgbClr val="FFFFFF"/>
                </a:solidFill>
                <a:prstDash val="solid"/>
              </a:ln>
              <a:solidFill>
                <a:srgbClr val="FFFFFF"/>
              </a:solidFill>
              <a:latin typeface="Berlin Sans FB Demi" pitchFamily="34" charset="0"/>
            </a:endParaRPr>
          </a:p>
        </p:txBody>
      </p:sp>
      <p:sp>
        <p:nvSpPr>
          <p:cNvPr id="3" name="Content Placeholder 2"/>
          <p:cNvSpPr>
            <a:spLocks noGrp="1"/>
          </p:cNvSpPr>
          <p:nvPr>
            <p:ph idx="1"/>
          </p:nvPr>
        </p:nvSpPr>
        <p:spPr>
          <a:xfrm>
            <a:off x="1524000" y="1676400"/>
            <a:ext cx="7300912" cy="4571999"/>
          </a:xfrm>
        </p:spPr>
        <p:txBody>
          <a:bodyPr>
            <a:normAutofit/>
          </a:bodyPr>
          <a:lstStyle/>
          <a:p>
            <a:pPr algn="just"/>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rPr>
              <a:t>Don’t you realize that your body is the temple of the Holy Spirit, who lives in you and was given to you by God?</a:t>
            </a:r>
          </a:p>
          <a:p>
            <a:pPr algn="just"/>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rPr>
              <a:t> You do not belong to yourself, for God bought you with a high price. So you must honor God with your body.</a:t>
            </a:r>
          </a:p>
          <a:p>
            <a:pPr algn="just"/>
            <a:r>
              <a:rPr lang="en-US" sz="2800" dirty="0">
                <a:ln w="3175" cmpd="sng">
                  <a:solidFill>
                    <a:srgbClr val="FFFFFF"/>
                  </a:solidFill>
                  <a:prstDash val="solid"/>
                </a:ln>
                <a:solidFill>
                  <a:srgbClr val="FFFFFF"/>
                </a:solidFill>
                <a:effectLst>
                  <a:outerShdw blurRad="63500" dir="3600000" algn="tl" rotWithShape="0">
                    <a:srgbClr val="000000">
                      <a:alpha val="70000"/>
                    </a:srgbClr>
                  </a:outerShdw>
                </a:effectLst>
              </a:rPr>
              <a:t>1 Corinthians 6:19-20</a:t>
            </a:r>
          </a:p>
          <a:p>
            <a:pPr algn="just"/>
            <a:endParaRPr lang="en-US" dirty="0">
              <a:ln w="18415" cmpd="sng">
                <a:solidFill>
                  <a:srgbClr val="FFFFFF"/>
                </a:solidFill>
                <a:prstDash val="solid"/>
              </a:ln>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71460"/>
            <a:ext cx="2805112" cy="2215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70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1352" y="914400"/>
            <a:ext cx="8229600" cy="1143000"/>
          </a:xfrm>
        </p:spPr>
        <p:txBody>
          <a:bodyPr>
            <a:normAutofit fontScale="90000"/>
          </a:bodyPr>
          <a:lstStyle/>
          <a:p>
            <a:r>
              <a:rPr lang="en-US" dirty="0"/>
              <a:t/>
            </a:r>
            <a:br>
              <a:rPr lang="en-US" dirty="0"/>
            </a:br>
            <a:r>
              <a:rPr lang="en-US" dirty="0" smtClean="0">
                <a:solidFill>
                  <a:schemeClr val="bg1"/>
                </a:solidFill>
                <a:latin typeface="Berlin Sans FB Demi" pitchFamily="34" charset="0"/>
              </a:rPr>
              <a:t>The Believers Share</a:t>
            </a:r>
            <a:endParaRPr lang="en-US" sz="7300" dirty="0">
              <a:solidFill>
                <a:schemeClr val="bg1"/>
              </a:solidFill>
              <a:latin typeface="Berlin Sans FB Demi" pitchFamily="34" charset="0"/>
            </a:endParaRPr>
          </a:p>
        </p:txBody>
      </p:sp>
      <p:sp>
        <p:nvSpPr>
          <p:cNvPr id="5" name="Content Placeholder 4"/>
          <p:cNvSpPr>
            <a:spLocks noGrp="1"/>
          </p:cNvSpPr>
          <p:nvPr>
            <p:ph idx="1"/>
          </p:nvPr>
        </p:nvSpPr>
        <p:spPr>
          <a:xfrm>
            <a:off x="1371600" y="1524000"/>
            <a:ext cx="7620000" cy="4525963"/>
          </a:xfrm>
        </p:spPr>
        <p:txBody>
          <a:bodyPr/>
          <a:lstStyle/>
          <a:p>
            <a:pPr algn="just"/>
            <a:endParaRPr lang="en-US" dirty="0" smtClean="0">
              <a:solidFill>
                <a:schemeClr val="bg1"/>
              </a:solidFill>
            </a:endParaRPr>
          </a:p>
          <a:p>
            <a:pPr algn="just"/>
            <a:r>
              <a:rPr lang="en-US" dirty="0" smtClean="0">
                <a:solidFill>
                  <a:schemeClr val="bg1"/>
                </a:solidFill>
                <a:latin typeface="Berlin Sans FB Demi" pitchFamily="34" charset="0"/>
              </a:rPr>
              <a:t>Church</a:t>
            </a:r>
            <a:endParaRPr lang="en-US" dirty="0">
              <a:solidFill>
                <a:schemeClr val="bg1"/>
              </a:solidFill>
              <a:latin typeface="Berlin Sans FB Demi" pitchFamily="34" charset="0"/>
            </a:endParaRPr>
          </a:p>
          <a:p>
            <a:pPr marL="0" indent="0" algn="just">
              <a:buNone/>
            </a:pPr>
            <a:r>
              <a:rPr lang="en-US" sz="2800" dirty="0" smtClean="0">
                <a:solidFill>
                  <a:schemeClr val="bg1"/>
                </a:solidFill>
              </a:rPr>
              <a:t>Providing Worship</a:t>
            </a:r>
            <a:r>
              <a:rPr lang="en-US" sz="2800" dirty="0">
                <a:solidFill>
                  <a:schemeClr val="bg1"/>
                </a:solidFill>
              </a:rPr>
              <a:t>, Word of </a:t>
            </a:r>
            <a:r>
              <a:rPr lang="en-US" sz="2800" dirty="0" smtClean="0">
                <a:solidFill>
                  <a:schemeClr val="bg1"/>
                </a:solidFill>
              </a:rPr>
              <a:t>God, Apostles’ </a:t>
            </a:r>
            <a:r>
              <a:rPr lang="en-US" sz="2800" dirty="0">
                <a:solidFill>
                  <a:schemeClr val="bg1"/>
                </a:solidFill>
              </a:rPr>
              <a:t>Doctrine, </a:t>
            </a:r>
            <a:r>
              <a:rPr lang="en-US" sz="2800" dirty="0" smtClean="0">
                <a:solidFill>
                  <a:schemeClr val="bg1"/>
                </a:solidFill>
              </a:rPr>
              <a:t>Discipline, Praise</a:t>
            </a:r>
            <a:r>
              <a:rPr lang="en-US" sz="2800" dirty="0">
                <a:solidFill>
                  <a:schemeClr val="bg1"/>
                </a:solidFill>
              </a:rPr>
              <a:t>, </a:t>
            </a:r>
            <a:r>
              <a:rPr lang="en-US" sz="2800" dirty="0" smtClean="0">
                <a:solidFill>
                  <a:schemeClr val="bg1"/>
                </a:solidFill>
              </a:rPr>
              <a:t>Song, Fellowship, </a:t>
            </a:r>
            <a:r>
              <a:rPr lang="en-US" sz="2800" dirty="0">
                <a:solidFill>
                  <a:schemeClr val="bg1"/>
                </a:solidFill>
              </a:rPr>
              <a:t>Baptism, Breaking of  Cup and Bread and Prayers</a:t>
            </a:r>
            <a:r>
              <a:rPr lang="en-US" sz="2800" dirty="0" smtClean="0">
                <a:solidFill>
                  <a:schemeClr val="bg1"/>
                </a:solidFill>
              </a:rPr>
              <a:t>.</a:t>
            </a:r>
          </a:p>
          <a:p>
            <a:pPr marL="0" indent="0" algn="just">
              <a:buNone/>
            </a:pPr>
            <a:r>
              <a:rPr lang="en-US" sz="2800" dirty="0" smtClean="0">
                <a:solidFill>
                  <a:schemeClr val="bg1"/>
                </a:solidFill>
              </a:rPr>
              <a:t>Acts : 42-47 </a:t>
            </a:r>
            <a:endParaRPr lang="en-US" sz="2800" dirty="0">
              <a:solidFill>
                <a:schemeClr val="bg1"/>
              </a:solidFill>
            </a:endParaRPr>
          </a:p>
          <a:p>
            <a:endParaRPr lang="en-US"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648200"/>
            <a:ext cx="1601338" cy="1584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600" y="4648200"/>
            <a:ext cx="1612199" cy="1584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666" y="4648200"/>
            <a:ext cx="1467533" cy="1584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49" y="4691188"/>
            <a:ext cx="1386625" cy="1538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3374" y="4700332"/>
            <a:ext cx="1386626" cy="1532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094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465</Words>
  <Application>Microsoft Office PowerPoint</Application>
  <PresentationFormat>On-screen Show (4:3)</PresentationFormat>
  <Paragraphs>44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CELEBRATING PENTECOST </vt:lpstr>
      <vt:lpstr>PowerPoint Presentation</vt:lpstr>
      <vt:lpstr>Jewish Celebration of Harvest </vt:lpstr>
      <vt:lpstr>Fulfilled Prophecy of Pentecost </vt:lpstr>
      <vt:lpstr>The Holy Spirit Comes</vt:lpstr>
      <vt:lpstr>You are Citizens of God’s Kingdom</vt:lpstr>
      <vt:lpstr>Temple of the Holy Spirit</vt:lpstr>
      <vt:lpstr> The Believers Share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dc:title>
  <dc:creator>DeafCorogenes81</dc:creator>
  <cp:lastModifiedBy>DeafCorogenes81</cp:lastModifiedBy>
  <cp:revision>35</cp:revision>
  <dcterms:created xsi:type="dcterms:W3CDTF">2013-05-17T12:43:51Z</dcterms:created>
  <dcterms:modified xsi:type="dcterms:W3CDTF">2013-06-03T17:24:04Z</dcterms:modified>
</cp:coreProperties>
</file>