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57" r:id="rId3"/>
    <p:sldId id="259" r:id="rId4"/>
    <p:sldId id="260" r:id="rId5"/>
    <p:sldId id="261" r:id="rId6"/>
    <p:sldId id="262" r:id="rId7"/>
    <p:sldId id="263" r:id="rId8"/>
    <p:sldId id="264" r:id="rId9"/>
    <p:sldId id="25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92BD3-6934-4CEA-BBB0-B151E02AE670}" type="datetimeFigureOut">
              <a:rPr lang="en-US" smtClean="0"/>
              <a:t>3/29/2013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6611D-08F4-4534-9269-5FF5EB4EAF23}" type="slidenum">
              <a:rPr lang="en-US" smtClean="0"/>
              <a:t>‹#›</a:t>
            </a:fld>
            <a:endParaRPr lang="en-US" dirty="0"/>
          </a:p>
        </p:txBody>
      </p:sp>
    </p:spTree>
    <p:extLst>
      <p:ext uri="{BB962C8B-B14F-4D97-AF65-F5344CB8AC3E}">
        <p14:creationId xmlns:p14="http://schemas.microsoft.com/office/powerpoint/2010/main" val="12361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611D-08F4-4534-9269-5FF5EB4EAF23}" type="slidenum">
              <a:rPr lang="en-US" smtClean="0"/>
              <a:t>4</a:t>
            </a:fld>
            <a:endParaRPr lang="en-US" dirty="0"/>
          </a:p>
        </p:txBody>
      </p:sp>
    </p:spTree>
    <p:extLst>
      <p:ext uri="{BB962C8B-B14F-4D97-AF65-F5344CB8AC3E}">
        <p14:creationId xmlns:p14="http://schemas.microsoft.com/office/powerpoint/2010/main" val="287158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6611D-08F4-4534-9269-5FF5EB4EAF23}" type="slidenum">
              <a:rPr lang="en-US" smtClean="0"/>
              <a:t>8</a:t>
            </a:fld>
            <a:endParaRPr lang="en-US" dirty="0"/>
          </a:p>
        </p:txBody>
      </p:sp>
    </p:spTree>
    <p:extLst>
      <p:ext uri="{BB962C8B-B14F-4D97-AF65-F5344CB8AC3E}">
        <p14:creationId xmlns:p14="http://schemas.microsoft.com/office/powerpoint/2010/main" val="150982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2052342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4260997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752219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11758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2979938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290787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263600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4246998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385478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2336587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073E2C-5874-423F-9AAB-7E72ADD97216}" type="datetimeFigureOut">
              <a:rPr lang="en-US" smtClean="0"/>
              <a:t>3/29/2013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CE378-E6EE-4E60-BDC8-6074ED0A12B5}" type="slidenum">
              <a:rPr lang="en-US" smtClean="0"/>
              <a:t>‹#›</a:t>
            </a:fld>
            <a:endParaRPr lang="en-US" dirty="0"/>
          </a:p>
        </p:txBody>
      </p:sp>
    </p:spTree>
    <p:extLst>
      <p:ext uri="{BB962C8B-B14F-4D97-AF65-F5344CB8AC3E}">
        <p14:creationId xmlns:p14="http://schemas.microsoft.com/office/powerpoint/2010/main" val="3761523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73E2C-5874-423F-9AAB-7E72ADD97216}" type="datetimeFigureOut">
              <a:rPr lang="en-US" smtClean="0"/>
              <a:t>3/29/2013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CE378-E6EE-4E60-BDC8-6074ED0A12B5}" type="slidenum">
              <a:rPr lang="en-US" smtClean="0"/>
              <a:t>‹#›</a:t>
            </a:fld>
            <a:endParaRPr lang="en-US" dirty="0"/>
          </a:p>
        </p:txBody>
      </p:sp>
    </p:spTree>
    <p:extLst>
      <p:ext uri="{BB962C8B-B14F-4D97-AF65-F5344CB8AC3E}">
        <p14:creationId xmlns:p14="http://schemas.microsoft.com/office/powerpoint/2010/main" val="4172858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r>
              <a:rPr lang="en-US" sz="8000" b="1" dirty="0" smtClean="0">
                <a:ln w="1905"/>
                <a:effectLst>
                  <a:innerShdw blurRad="69850" dist="43180" dir="5400000">
                    <a:srgbClr val="000000">
                      <a:alpha val="65000"/>
                    </a:srgbClr>
                  </a:innerShdw>
                </a:effectLst>
                <a:latin typeface="Berlin Sans FB Demi" pitchFamily="34" charset="0"/>
              </a:rPr>
              <a:t>HE IS RISEN </a:t>
            </a:r>
            <a:endParaRPr lang="en-US" sz="8000" b="1" dirty="0">
              <a:ln w="1905"/>
              <a:effectLst>
                <a:innerShdw blurRad="69850" dist="43180" dir="5400000">
                  <a:srgbClr val="000000">
                    <a:alpha val="65000"/>
                  </a:srgbClr>
                </a:innerShdw>
              </a:effectLst>
              <a:latin typeface="Berlin Sans FB Demi" pitchFamily="34" charset="0"/>
            </a:endParaRPr>
          </a:p>
        </p:txBody>
      </p:sp>
    </p:spTree>
    <p:extLst>
      <p:ext uri="{BB962C8B-B14F-4D97-AF65-F5344CB8AC3E}">
        <p14:creationId xmlns:p14="http://schemas.microsoft.com/office/powerpoint/2010/main" val="1004582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sz="8800" dirty="0" smtClean="0">
                <a:latin typeface="Berlin Sans FB Demi" pitchFamily="34" charset="0"/>
              </a:rPr>
              <a:t>Happy Easter </a:t>
            </a:r>
            <a:endParaRPr lang="en-US" sz="8800" dirty="0">
              <a:latin typeface="Berlin Sans FB Demi" pitchFamily="34" charset="0"/>
            </a:endParaRPr>
          </a:p>
        </p:txBody>
      </p:sp>
      <p:sp>
        <p:nvSpPr>
          <p:cNvPr id="7" name="Subtitle 6"/>
          <p:cNvSpPr>
            <a:spLocks noGrp="1"/>
          </p:cNvSpPr>
          <p:nvPr>
            <p:ph type="subTitle" idx="1"/>
          </p:nvPr>
        </p:nvSpPr>
        <p:spPr>
          <a:xfrm>
            <a:off x="381000" y="3886200"/>
            <a:ext cx="8534400" cy="1752600"/>
          </a:xfrm>
        </p:spPr>
        <p:txBody>
          <a:bodyPr>
            <a:normAutofit/>
          </a:bodyPr>
          <a:lstStyle/>
          <a:p>
            <a:r>
              <a:rPr lang="en-US" b="1" dirty="0" smtClean="0">
                <a:solidFill>
                  <a:schemeClr val="tx1"/>
                </a:solidFill>
              </a:rPr>
              <a:t>Celebrating the Resurrection of </a:t>
            </a:r>
            <a:r>
              <a:rPr lang="en-US" sz="3600" b="1" dirty="0" smtClean="0">
                <a:solidFill>
                  <a:srgbClr val="FF0000"/>
                </a:solidFill>
              </a:rPr>
              <a:t>Jesus Christ</a:t>
            </a:r>
          </a:p>
          <a:p>
            <a:r>
              <a:rPr lang="en-US" sz="2400" b="1" dirty="0" smtClean="0">
                <a:solidFill>
                  <a:schemeClr val="tx1"/>
                </a:solidFill>
              </a:rPr>
              <a:t>Sunday, March 31, 2013</a:t>
            </a:r>
          </a:p>
          <a:p>
            <a:r>
              <a:rPr lang="en-US" sz="2400" b="1" dirty="0" smtClean="0">
                <a:solidFill>
                  <a:schemeClr val="tx1"/>
                </a:solidFill>
              </a:rPr>
              <a:t>Bro. Clark H. Corogenes</a:t>
            </a:r>
            <a:endParaRPr lang="en-US" sz="2000" b="1" dirty="0">
              <a:solidFill>
                <a:schemeClr val="tx1"/>
              </a:solidFill>
            </a:endParaRPr>
          </a:p>
        </p:txBody>
      </p:sp>
      <p:pic>
        <p:nvPicPr>
          <p:cNvPr id="1026" name="Picture 2" descr="C:\Users\DeafCorogenes81\AppData\Local\Microsoft\Windows\Temporary Internet Files\Content.IE5\C3DUFRSB\MC90043618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52400"/>
            <a:ext cx="2667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75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657600"/>
            <a:ext cx="7772400" cy="1470025"/>
          </a:xfrm>
        </p:spPr>
        <p:txBody>
          <a:bodyPr/>
          <a:lstStyle/>
          <a:p>
            <a:r>
              <a:rPr lang="en-US" dirty="0" smtClean="0">
                <a:latin typeface="Berlin Sans FB Demi" pitchFamily="34" charset="0"/>
              </a:rPr>
              <a:t>“Frist Adam and Last Adam”</a:t>
            </a:r>
            <a:endParaRPr lang="en-US" dirty="0">
              <a:latin typeface="Berlin Sans FB Demi" pitchFamily="34" charset="0"/>
            </a:endParaRPr>
          </a:p>
        </p:txBody>
      </p:sp>
      <p:sp>
        <p:nvSpPr>
          <p:cNvPr id="7" name="Horizontal Scroll 6"/>
          <p:cNvSpPr/>
          <p:nvPr/>
        </p:nvSpPr>
        <p:spPr>
          <a:xfrm>
            <a:off x="533400" y="4724400"/>
            <a:ext cx="8001000" cy="1795272"/>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The Scriptures tell us, “The first man, Adam, became a living person.”</a:t>
            </a:r>
          </a:p>
          <a:p>
            <a:pPr algn="ctr"/>
            <a:r>
              <a:rPr lang="en-US" dirty="0" smtClean="0"/>
              <a:t>But the last Adam—that is, Christ—is a life-giving Spirit.</a:t>
            </a:r>
          </a:p>
          <a:p>
            <a:pPr algn="ctr"/>
            <a:r>
              <a:rPr lang="en-US" dirty="0" smtClean="0"/>
              <a:t>1 Corinthians 15: 45</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2971800" cy="3219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614" y="609600"/>
            <a:ext cx="2949921" cy="32194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924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7200" dirty="0" smtClean="0">
                <a:latin typeface="Berlin Sans FB Demi" pitchFamily="34" charset="0"/>
              </a:rPr>
              <a:t>Adam and Christ</a:t>
            </a:r>
            <a:endParaRPr lang="en-US" sz="7200" dirty="0">
              <a:latin typeface="Berlin Sans FB Demi" pitchFamily="34" charset="0"/>
            </a:endParaRPr>
          </a:p>
        </p:txBody>
      </p:sp>
      <p:sp>
        <p:nvSpPr>
          <p:cNvPr id="6" name="Content Placeholder 5"/>
          <p:cNvSpPr>
            <a:spLocks noGrp="1"/>
          </p:cNvSpPr>
          <p:nvPr>
            <p:ph sz="half" idx="1"/>
          </p:nvPr>
        </p:nvSpPr>
        <p:spPr>
          <a:xfrm>
            <a:off x="304800" y="1600201"/>
            <a:ext cx="4191000" cy="3276600"/>
          </a:xfrm>
          <a:ln w="28575" cap="rnd" cmpd="sng">
            <a:solidFill>
              <a:schemeClr val="tx1"/>
            </a:solidFill>
            <a:prstDash val="solid"/>
          </a:ln>
        </p:spPr>
        <p:txBody>
          <a:bodyPr>
            <a:normAutofit/>
          </a:bodyPr>
          <a:lstStyle/>
          <a:p>
            <a:r>
              <a:rPr lang="en-US" sz="2400" dirty="0" smtClean="0">
                <a:latin typeface="Arial Narrow" pitchFamily="34" charset="0"/>
              </a:rPr>
              <a:t>Dust of the Earth. </a:t>
            </a:r>
          </a:p>
          <a:p>
            <a:r>
              <a:rPr lang="en-US" sz="2400" dirty="0" smtClean="0">
                <a:latin typeface="Arial Narrow" pitchFamily="34" charset="0"/>
              </a:rPr>
              <a:t>A Living Person.</a:t>
            </a:r>
          </a:p>
          <a:p>
            <a:r>
              <a:rPr lang="en-US" sz="2400" dirty="0" smtClean="0">
                <a:latin typeface="Arial Narrow" pitchFamily="34" charset="0"/>
              </a:rPr>
              <a:t>Foundered of the Human Race.</a:t>
            </a:r>
          </a:p>
          <a:p>
            <a:pPr marL="0" indent="0">
              <a:buNone/>
            </a:pPr>
            <a:r>
              <a:rPr lang="en-US" sz="2000" dirty="0" smtClean="0">
                <a:latin typeface="Arial Narrow" pitchFamily="34" charset="0"/>
              </a:rPr>
              <a:t>-</a:t>
            </a:r>
            <a:r>
              <a:rPr lang="en-US" sz="1800" dirty="0" smtClean="0">
                <a:latin typeface="Arial Narrow" pitchFamily="34" charset="0"/>
              </a:rPr>
              <a:t>Genesis 2:7</a:t>
            </a:r>
          </a:p>
          <a:p>
            <a:pPr marL="0" indent="0" algn="just">
              <a:buNone/>
            </a:pPr>
            <a:r>
              <a:rPr lang="en-US" sz="1800" dirty="0">
                <a:latin typeface="Arial Narrow" pitchFamily="34" charset="0"/>
              </a:rPr>
              <a:t>Then the Lord God formed the man from the dust of the ground. He breathed the breath of life into the man’s nostrils, and the man became a living person.</a:t>
            </a:r>
            <a:endParaRPr lang="en-US" sz="1800" dirty="0" smtClean="0">
              <a:latin typeface="Arial Narrow" pitchFamily="34" charset="0"/>
            </a:endParaRPr>
          </a:p>
        </p:txBody>
      </p:sp>
      <p:sp>
        <p:nvSpPr>
          <p:cNvPr id="7" name="Content Placeholder 6"/>
          <p:cNvSpPr>
            <a:spLocks noGrp="1"/>
          </p:cNvSpPr>
          <p:nvPr>
            <p:ph sz="half" idx="2"/>
          </p:nvPr>
        </p:nvSpPr>
        <p:spPr>
          <a:xfrm>
            <a:off x="4648200" y="1600201"/>
            <a:ext cx="4191000" cy="3276600"/>
          </a:xfrm>
          <a:ln w="28575">
            <a:solidFill>
              <a:schemeClr val="tx1"/>
            </a:solidFill>
          </a:ln>
        </p:spPr>
        <p:txBody>
          <a:bodyPr>
            <a:normAutofit/>
          </a:bodyPr>
          <a:lstStyle/>
          <a:p>
            <a:pPr algn="just"/>
            <a:r>
              <a:rPr lang="en-US" sz="2400" dirty="0" smtClean="0">
                <a:latin typeface="Arial Narrow" pitchFamily="34" charset="0"/>
              </a:rPr>
              <a:t>From the Heaven.</a:t>
            </a:r>
          </a:p>
          <a:p>
            <a:pPr algn="just"/>
            <a:r>
              <a:rPr lang="en-US" sz="2400" dirty="0" smtClean="0">
                <a:latin typeface="Arial Narrow" pitchFamily="34" charset="0"/>
              </a:rPr>
              <a:t>A Life-Giving Spirit.</a:t>
            </a:r>
          </a:p>
          <a:p>
            <a:pPr algn="just"/>
            <a:r>
              <a:rPr lang="en-US" sz="2400" dirty="0" smtClean="0">
                <a:latin typeface="Arial Narrow" pitchFamily="34" charset="0"/>
              </a:rPr>
              <a:t>Initiated a New Spiritual Man.</a:t>
            </a:r>
          </a:p>
          <a:p>
            <a:pPr marL="0" indent="0" algn="just">
              <a:buNone/>
            </a:pPr>
            <a:r>
              <a:rPr lang="en-US" sz="2000" dirty="0" smtClean="0">
                <a:latin typeface="Arial Narrow" pitchFamily="34" charset="0"/>
              </a:rPr>
              <a:t>-</a:t>
            </a:r>
            <a:r>
              <a:rPr lang="en-US" sz="1800" dirty="0" smtClean="0">
                <a:latin typeface="Arial Narrow" pitchFamily="34" charset="0"/>
              </a:rPr>
              <a:t>Matthew 1:18</a:t>
            </a:r>
          </a:p>
          <a:p>
            <a:pPr marL="0" indent="0" algn="just">
              <a:buNone/>
            </a:pPr>
            <a:r>
              <a:rPr lang="en-US" sz="1800" dirty="0">
                <a:latin typeface="Arial Narrow" pitchFamily="34" charset="0"/>
              </a:rPr>
              <a:t>This is how Jesus the Messiah was born. His mother, Mary, was engaged to be married to Joseph. But before the marriage took place, while she was still a virgin, she became pregnant through the power of the Holy Spirit.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143500"/>
            <a:ext cx="4343400" cy="1485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921" y="5143500"/>
            <a:ext cx="4191000" cy="14859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857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a:solidFill>
                  <a:prstClr val="black"/>
                </a:solidFill>
                <a:latin typeface="Berlin Sans FB Demi" pitchFamily="34" charset="0"/>
              </a:rPr>
              <a:t>Adam and Christ</a:t>
            </a:r>
            <a:endParaRPr lang="en-US" dirty="0"/>
          </a:p>
        </p:txBody>
      </p:sp>
      <p:sp>
        <p:nvSpPr>
          <p:cNvPr id="3" name="Content Placeholder 2"/>
          <p:cNvSpPr>
            <a:spLocks noGrp="1"/>
          </p:cNvSpPr>
          <p:nvPr>
            <p:ph sz="half" idx="1"/>
          </p:nvPr>
        </p:nvSpPr>
        <p:spPr>
          <a:xfrm>
            <a:off x="457200" y="1600200"/>
            <a:ext cx="4038600" cy="3124199"/>
          </a:xfrm>
        </p:spPr>
        <p:style>
          <a:lnRef idx="2">
            <a:schemeClr val="dk1"/>
          </a:lnRef>
          <a:fillRef idx="1">
            <a:schemeClr val="lt1"/>
          </a:fillRef>
          <a:effectRef idx="0">
            <a:schemeClr val="dk1"/>
          </a:effectRef>
          <a:fontRef idx="minor">
            <a:schemeClr val="dk1"/>
          </a:fontRef>
        </p:style>
        <p:txBody>
          <a:bodyPr>
            <a:normAutofit/>
          </a:bodyPr>
          <a:lstStyle/>
          <a:p>
            <a:r>
              <a:rPr lang="en-US" sz="2400" dirty="0" smtClean="0">
                <a:latin typeface="Arial Narrow" pitchFamily="34" charset="0"/>
              </a:rPr>
              <a:t>Domain over all the creatures.</a:t>
            </a:r>
          </a:p>
          <a:p>
            <a:pPr marL="0" indent="0" algn="just">
              <a:buNone/>
            </a:pPr>
            <a:r>
              <a:rPr lang="en-US" sz="2000" dirty="0" smtClean="0">
                <a:latin typeface="Arial Narrow" pitchFamily="34" charset="0"/>
              </a:rPr>
              <a:t>-</a:t>
            </a:r>
            <a:r>
              <a:rPr lang="en-US" sz="1800" dirty="0" smtClean="0">
                <a:latin typeface="Arial Narrow" pitchFamily="34" charset="0"/>
              </a:rPr>
              <a:t>Genesis 1:26</a:t>
            </a:r>
          </a:p>
          <a:p>
            <a:pPr marL="0" indent="0" algn="just">
              <a:buNone/>
            </a:pPr>
            <a:r>
              <a:rPr lang="en-US" sz="1800" dirty="0">
                <a:latin typeface="Arial Narrow" pitchFamily="34" charset="0"/>
              </a:rPr>
              <a:t>They will reign over the fish in the sea, the birds in the sky, the livestock, all the wild animals on the earth, and the small animals that scurry along the ground.”  </a:t>
            </a:r>
          </a:p>
        </p:txBody>
      </p:sp>
      <p:sp>
        <p:nvSpPr>
          <p:cNvPr id="4" name="Content Placeholder 3"/>
          <p:cNvSpPr>
            <a:spLocks noGrp="1"/>
          </p:cNvSpPr>
          <p:nvPr>
            <p:ph sz="half" idx="2"/>
          </p:nvPr>
        </p:nvSpPr>
        <p:spPr>
          <a:xfrm>
            <a:off x="4648200" y="1600200"/>
            <a:ext cx="4191000" cy="3124200"/>
          </a:xfrm>
        </p:spPr>
        <p:style>
          <a:lnRef idx="2">
            <a:schemeClr val="dk1"/>
          </a:lnRef>
          <a:fillRef idx="1">
            <a:schemeClr val="lt1"/>
          </a:fillRef>
          <a:effectRef idx="0">
            <a:schemeClr val="dk1"/>
          </a:effectRef>
          <a:fontRef idx="minor">
            <a:schemeClr val="dk1"/>
          </a:fontRef>
        </p:style>
        <p:txBody>
          <a:bodyPr>
            <a:normAutofit/>
          </a:bodyPr>
          <a:lstStyle/>
          <a:p>
            <a:r>
              <a:rPr lang="en-US" sz="2400" dirty="0" smtClean="0">
                <a:latin typeface="Arial Narrow" pitchFamily="34" charset="0"/>
              </a:rPr>
              <a:t>Domain over all the Creation.</a:t>
            </a:r>
          </a:p>
          <a:p>
            <a:pPr marL="0" indent="0">
              <a:buNone/>
            </a:pPr>
            <a:r>
              <a:rPr lang="en-US" sz="1800" dirty="0" smtClean="0">
                <a:latin typeface="Arial Narrow" pitchFamily="34" charset="0"/>
              </a:rPr>
              <a:t>-Ephesians 1:20-22</a:t>
            </a:r>
          </a:p>
          <a:p>
            <a:pPr marL="0" indent="0" algn="just">
              <a:buNone/>
            </a:pPr>
            <a:r>
              <a:rPr lang="en-US" sz="1800" dirty="0">
                <a:latin typeface="Arial Narrow" pitchFamily="34" charset="0"/>
              </a:rPr>
              <a:t> that raised Christ from the dead and seated him in the place of honor at God’s right hand in the heavenly realms. </a:t>
            </a:r>
            <a:r>
              <a:rPr lang="en-US" sz="1800" dirty="0" smtClean="0">
                <a:latin typeface="Arial Narrow" pitchFamily="34" charset="0"/>
              </a:rPr>
              <a:t>Now </a:t>
            </a:r>
            <a:r>
              <a:rPr lang="en-US" sz="1800" dirty="0">
                <a:latin typeface="Arial Narrow" pitchFamily="34" charset="0"/>
              </a:rPr>
              <a:t>he is far above any ruler or authority or power or leader or anything </a:t>
            </a:r>
            <a:r>
              <a:rPr lang="en-US" sz="1800" dirty="0" smtClean="0">
                <a:latin typeface="Arial Narrow" pitchFamily="34" charset="0"/>
              </a:rPr>
              <a:t>else not </a:t>
            </a:r>
            <a:r>
              <a:rPr lang="en-US" sz="1800" dirty="0">
                <a:latin typeface="Arial Narrow" pitchFamily="34" charset="0"/>
              </a:rPr>
              <a:t>only in this world but also in the world to come</a:t>
            </a:r>
            <a:r>
              <a:rPr lang="en-US" sz="1800" dirty="0" smtClean="0">
                <a:latin typeface="Arial Narrow" pitchFamily="34" charset="0"/>
              </a:rPr>
              <a:t>. </a:t>
            </a:r>
            <a:r>
              <a:rPr lang="en-US" sz="1800" dirty="0">
                <a:latin typeface="Arial Narrow" pitchFamily="34" charset="0"/>
              </a:rPr>
              <a:t>God has put all things under the authority of Christ and has made him head over all things for the benefit of the church.</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00600"/>
            <a:ext cx="4038600" cy="19789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800600"/>
            <a:ext cx="4114800" cy="197893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143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500" dirty="0">
                <a:solidFill>
                  <a:prstClr val="black"/>
                </a:solidFill>
                <a:latin typeface="Berlin Sans FB Demi" pitchFamily="34" charset="0"/>
              </a:rPr>
              <a:t>Adam and Christ</a:t>
            </a:r>
            <a:endParaRPr lang="en-US" dirty="0"/>
          </a:p>
        </p:txBody>
      </p:sp>
      <p:sp>
        <p:nvSpPr>
          <p:cNvPr id="3" name="Content Placeholder 2"/>
          <p:cNvSpPr>
            <a:spLocks noGrp="1"/>
          </p:cNvSpPr>
          <p:nvPr>
            <p:ph sz="half" idx="1"/>
          </p:nvPr>
        </p:nvSpPr>
        <p:spPr>
          <a:xfrm>
            <a:off x="76200" y="1600201"/>
            <a:ext cx="4419600" cy="3124200"/>
          </a:xfrm>
          <a:ln w="28575">
            <a:solidFill>
              <a:schemeClr val="tx1"/>
            </a:solidFill>
          </a:ln>
        </p:spPr>
        <p:txBody>
          <a:bodyPr>
            <a:normAutofit/>
          </a:bodyPr>
          <a:lstStyle/>
          <a:p>
            <a:r>
              <a:rPr lang="en-US" dirty="0" smtClean="0"/>
              <a:t>A Great Failure. </a:t>
            </a:r>
          </a:p>
          <a:p>
            <a:pPr>
              <a:buFont typeface="Wingdings" pitchFamily="2" charset="2"/>
              <a:buChar char="ü"/>
            </a:pPr>
            <a:r>
              <a:rPr lang="en-US" sz="2400" dirty="0" smtClean="0"/>
              <a:t>Sin </a:t>
            </a:r>
            <a:r>
              <a:rPr lang="en-US" sz="1400" dirty="0" smtClean="0"/>
              <a:t>=</a:t>
            </a:r>
            <a:r>
              <a:rPr lang="en-US" sz="1600" dirty="0" smtClean="0"/>
              <a:t> </a:t>
            </a:r>
            <a:r>
              <a:rPr lang="en-US" sz="1400" dirty="0" smtClean="0"/>
              <a:t>Broken Fellowship with the God’s Love</a:t>
            </a:r>
            <a:r>
              <a:rPr lang="en-US" sz="1600" dirty="0" smtClean="0"/>
              <a:t>.</a:t>
            </a:r>
          </a:p>
          <a:p>
            <a:pPr>
              <a:buFont typeface="Wingdings" pitchFamily="2" charset="2"/>
              <a:buChar char="ü"/>
            </a:pPr>
            <a:r>
              <a:rPr lang="en-US" sz="2400" dirty="0" smtClean="0"/>
              <a:t>Hubris </a:t>
            </a:r>
            <a:r>
              <a:rPr lang="en-US" sz="1400" dirty="0" smtClean="0"/>
              <a:t>=</a:t>
            </a:r>
            <a:r>
              <a:rPr lang="en-US" sz="1200" dirty="0" smtClean="0"/>
              <a:t> </a:t>
            </a:r>
            <a:r>
              <a:rPr lang="en-US" sz="1400" dirty="0" smtClean="0"/>
              <a:t>Pride and Equality the God’s Power.</a:t>
            </a:r>
            <a:endParaRPr lang="en-US" sz="1600" dirty="0" smtClean="0"/>
          </a:p>
          <a:p>
            <a:pPr>
              <a:buFont typeface="Wingdings" pitchFamily="2" charset="2"/>
              <a:buChar char="ü"/>
            </a:pPr>
            <a:r>
              <a:rPr lang="en-US" sz="2400" dirty="0" smtClean="0"/>
              <a:t>Death</a:t>
            </a:r>
            <a:r>
              <a:rPr lang="en-US" sz="1600" dirty="0" smtClean="0"/>
              <a:t> </a:t>
            </a:r>
            <a:r>
              <a:rPr lang="en-US" sz="1400" dirty="0" smtClean="0"/>
              <a:t>= led to the Darkness and the Punishment.</a:t>
            </a:r>
          </a:p>
          <a:p>
            <a:pPr marL="0" indent="0">
              <a:buNone/>
            </a:pPr>
            <a:r>
              <a:rPr lang="en-US" sz="1800" dirty="0" smtClean="0">
                <a:latin typeface="Arial Narrow" pitchFamily="34" charset="0"/>
              </a:rPr>
              <a:t>-Romans 5:12</a:t>
            </a:r>
          </a:p>
          <a:p>
            <a:pPr marL="0" indent="0" algn="just">
              <a:buNone/>
            </a:pPr>
            <a:r>
              <a:rPr lang="en-US" sz="1800" dirty="0">
                <a:latin typeface="Arial Narrow" pitchFamily="34" charset="0"/>
              </a:rPr>
              <a:t>When Adam sinned, sin entered the world. Adam’s sin brought death, so death spread to everyone, for everyone sinned.</a:t>
            </a:r>
          </a:p>
        </p:txBody>
      </p:sp>
      <p:sp>
        <p:nvSpPr>
          <p:cNvPr id="4" name="Content Placeholder 3"/>
          <p:cNvSpPr>
            <a:spLocks noGrp="1"/>
          </p:cNvSpPr>
          <p:nvPr>
            <p:ph sz="half" idx="2"/>
          </p:nvPr>
        </p:nvSpPr>
        <p:spPr>
          <a:xfrm>
            <a:off x="4572000" y="1600201"/>
            <a:ext cx="4495800" cy="3124200"/>
          </a:xfrm>
          <a:ln w="28575">
            <a:solidFill>
              <a:schemeClr val="tx1"/>
            </a:solidFill>
          </a:ln>
        </p:spPr>
        <p:txBody>
          <a:bodyPr>
            <a:normAutofit/>
          </a:bodyPr>
          <a:lstStyle/>
          <a:p>
            <a:r>
              <a:rPr lang="en-US" dirty="0" smtClean="0"/>
              <a:t>A Great Victory.</a:t>
            </a:r>
          </a:p>
          <a:p>
            <a:pPr>
              <a:buFont typeface="Wingdings" pitchFamily="2" charset="2"/>
              <a:buChar char="ü"/>
            </a:pPr>
            <a:r>
              <a:rPr lang="en-US" sz="2400" dirty="0" smtClean="0"/>
              <a:t>Righteousness </a:t>
            </a:r>
            <a:r>
              <a:rPr lang="en-US" sz="1400" dirty="0" smtClean="0"/>
              <a:t>= Reconciliation.</a:t>
            </a:r>
          </a:p>
          <a:p>
            <a:pPr>
              <a:buFont typeface="Wingdings" pitchFamily="2" charset="2"/>
              <a:buChar char="ü"/>
            </a:pPr>
            <a:r>
              <a:rPr lang="en-US" sz="2400" dirty="0" smtClean="0"/>
              <a:t>Sacrifice</a:t>
            </a:r>
            <a:r>
              <a:rPr lang="en-US" dirty="0" smtClean="0"/>
              <a:t> </a:t>
            </a:r>
            <a:r>
              <a:rPr lang="en-US" sz="1400" dirty="0" smtClean="0"/>
              <a:t>= Propitiation and Forgiveness.</a:t>
            </a:r>
          </a:p>
          <a:p>
            <a:pPr>
              <a:buFont typeface="Wingdings" pitchFamily="2" charset="2"/>
              <a:buChar char="ü"/>
            </a:pPr>
            <a:r>
              <a:rPr lang="en-US" sz="2400" dirty="0" smtClean="0"/>
              <a:t>Eternal Life </a:t>
            </a:r>
            <a:r>
              <a:rPr lang="en-US" sz="1400" dirty="0" smtClean="0"/>
              <a:t>= A Gift of God :  Salvation. </a:t>
            </a:r>
          </a:p>
          <a:p>
            <a:pPr marL="0" indent="0">
              <a:buNone/>
            </a:pPr>
            <a:r>
              <a:rPr lang="en-US" sz="1800" dirty="0" smtClean="0">
                <a:latin typeface="Arial Narrow" pitchFamily="34" charset="0"/>
              </a:rPr>
              <a:t>-1 Corinthians 15:57</a:t>
            </a:r>
          </a:p>
          <a:p>
            <a:pPr marL="0" indent="0">
              <a:buNone/>
            </a:pPr>
            <a:r>
              <a:rPr lang="en-US" sz="1800" dirty="0">
                <a:latin typeface="Arial Narrow" pitchFamily="34" charset="0"/>
              </a:rPr>
              <a:t>But thank God! He gives us victory over sin and death through our Lord Jesus </a:t>
            </a:r>
            <a:r>
              <a:rPr lang="en-US" sz="1800" dirty="0" smtClean="0">
                <a:latin typeface="Arial Narrow" pitchFamily="34" charset="0"/>
              </a:rPr>
              <a:t>Christ.</a:t>
            </a:r>
            <a:endParaRPr lang="en-US" sz="1800" dirty="0">
              <a:latin typeface="Arial Narrow"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828515"/>
            <a:ext cx="4343400" cy="1885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828515"/>
            <a:ext cx="4191000" cy="18859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359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500" dirty="0">
                <a:solidFill>
                  <a:prstClr val="black"/>
                </a:solidFill>
                <a:latin typeface="Berlin Sans FB Demi" pitchFamily="34" charset="0"/>
              </a:rPr>
              <a:t>Adam and Christ</a:t>
            </a:r>
            <a:endParaRPr lang="en-US" dirty="0"/>
          </a:p>
        </p:txBody>
      </p:sp>
      <p:sp>
        <p:nvSpPr>
          <p:cNvPr id="3" name="Content Placeholder 2"/>
          <p:cNvSpPr>
            <a:spLocks noGrp="1"/>
          </p:cNvSpPr>
          <p:nvPr>
            <p:ph sz="half" idx="1"/>
          </p:nvPr>
        </p:nvSpPr>
        <p:spPr>
          <a:xfrm>
            <a:off x="533400" y="1600201"/>
            <a:ext cx="3962400" cy="3047999"/>
          </a:xfrm>
          <a:ln w="38100">
            <a:solidFill>
              <a:schemeClr val="tx1"/>
            </a:solidFill>
          </a:ln>
        </p:spPr>
        <p:txBody>
          <a:bodyPr>
            <a:normAutofit/>
          </a:bodyPr>
          <a:lstStyle/>
          <a:p>
            <a:r>
              <a:rPr lang="en-US" dirty="0" smtClean="0"/>
              <a:t>Cursed</a:t>
            </a:r>
          </a:p>
          <a:p>
            <a:pPr>
              <a:buFont typeface="Wingdings" pitchFamily="2" charset="2"/>
              <a:buChar char="ü"/>
            </a:pPr>
            <a:r>
              <a:rPr lang="en-US" sz="2000" dirty="0"/>
              <a:t> </a:t>
            </a:r>
            <a:r>
              <a:rPr lang="en-US" sz="2000" dirty="0" smtClean="0"/>
              <a:t>Bondage of sin and death.</a:t>
            </a:r>
          </a:p>
          <a:p>
            <a:pPr marL="0" indent="0">
              <a:buNone/>
            </a:pPr>
            <a:endParaRPr lang="en-US" sz="2000" dirty="0" smtClean="0"/>
          </a:p>
          <a:p>
            <a:pPr marL="0" indent="0" algn="just">
              <a:buNone/>
            </a:pPr>
            <a:r>
              <a:rPr lang="en-US" sz="1800" dirty="0" smtClean="0">
                <a:latin typeface="Arial Narrow" pitchFamily="34" charset="0"/>
              </a:rPr>
              <a:t>-Genesis 3:15</a:t>
            </a:r>
          </a:p>
          <a:p>
            <a:pPr marL="0" indent="0" algn="just">
              <a:buNone/>
            </a:pPr>
            <a:r>
              <a:rPr lang="en-US" sz="1800" dirty="0" smtClean="0">
                <a:latin typeface="Arial Narrow" pitchFamily="34" charset="0"/>
              </a:rPr>
              <a:t>And </a:t>
            </a:r>
            <a:r>
              <a:rPr lang="en-US" sz="1800" dirty="0">
                <a:latin typeface="Arial Narrow" pitchFamily="34" charset="0"/>
              </a:rPr>
              <a:t>I will put </a:t>
            </a:r>
            <a:r>
              <a:rPr lang="en-US" sz="1800" dirty="0" smtClean="0">
                <a:latin typeface="Arial Narrow" pitchFamily="34" charset="0"/>
              </a:rPr>
              <a:t>enmity between </a:t>
            </a:r>
            <a:r>
              <a:rPr lang="en-US" sz="1800" dirty="0">
                <a:latin typeface="Arial Narrow" pitchFamily="34" charset="0"/>
              </a:rPr>
              <a:t>you and the </a:t>
            </a:r>
            <a:r>
              <a:rPr lang="en-US" sz="1800" dirty="0" smtClean="0">
                <a:latin typeface="Arial Narrow" pitchFamily="34" charset="0"/>
              </a:rPr>
              <a:t>woman, and </a:t>
            </a:r>
            <a:r>
              <a:rPr lang="en-US" sz="1800" dirty="0">
                <a:latin typeface="Arial Narrow" pitchFamily="34" charset="0"/>
              </a:rPr>
              <a:t>between your </a:t>
            </a:r>
            <a:r>
              <a:rPr lang="en-US" sz="1800" dirty="0" smtClean="0">
                <a:latin typeface="Arial Narrow" pitchFamily="34" charset="0"/>
              </a:rPr>
              <a:t>offspring and hers; he </a:t>
            </a:r>
            <a:r>
              <a:rPr lang="en-US" sz="1800" dirty="0">
                <a:latin typeface="Arial Narrow" pitchFamily="34" charset="0"/>
              </a:rPr>
              <a:t>will </a:t>
            </a:r>
            <a:r>
              <a:rPr lang="en-US" sz="1800" dirty="0" smtClean="0">
                <a:latin typeface="Arial Narrow" pitchFamily="34" charset="0"/>
              </a:rPr>
              <a:t>crush your head, and </a:t>
            </a:r>
            <a:r>
              <a:rPr lang="en-US" sz="1800" dirty="0">
                <a:latin typeface="Arial Narrow" pitchFamily="34" charset="0"/>
              </a:rPr>
              <a:t>you will strike his heel.”</a:t>
            </a:r>
            <a:endParaRPr lang="en-US" sz="1800" dirty="0" smtClean="0">
              <a:latin typeface="Arial Narrow" pitchFamily="34" charset="0"/>
            </a:endParaRPr>
          </a:p>
          <a:p>
            <a:pPr marL="0" indent="0">
              <a:buNone/>
            </a:pPr>
            <a:endParaRPr lang="en-US" dirty="0"/>
          </a:p>
        </p:txBody>
      </p:sp>
      <p:sp>
        <p:nvSpPr>
          <p:cNvPr id="4" name="Content Placeholder 3"/>
          <p:cNvSpPr>
            <a:spLocks noGrp="1"/>
          </p:cNvSpPr>
          <p:nvPr>
            <p:ph sz="half" idx="2"/>
          </p:nvPr>
        </p:nvSpPr>
        <p:spPr>
          <a:xfrm>
            <a:off x="4648200" y="1600201"/>
            <a:ext cx="4038600" cy="3047999"/>
          </a:xfrm>
          <a:ln w="38100">
            <a:solidFill>
              <a:schemeClr val="tx1"/>
            </a:solidFill>
          </a:ln>
        </p:spPr>
        <p:txBody>
          <a:bodyPr>
            <a:normAutofit/>
          </a:bodyPr>
          <a:lstStyle/>
          <a:p>
            <a:r>
              <a:rPr lang="en-US" dirty="0" smtClean="0"/>
              <a:t>Restoration</a:t>
            </a:r>
          </a:p>
          <a:p>
            <a:pPr>
              <a:buFont typeface="Wingdings" pitchFamily="2" charset="2"/>
              <a:buChar char="ü"/>
            </a:pPr>
            <a:r>
              <a:rPr lang="en-US" sz="2000" dirty="0" smtClean="0"/>
              <a:t>Ruling the Kingdom of God.</a:t>
            </a:r>
          </a:p>
          <a:p>
            <a:pPr marL="0" indent="0">
              <a:buNone/>
            </a:pPr>
            <a:endParaRPr lang="en-US" sz="2000" dirty="0" smtClean="0"/>
          </a:p>
          <a:p>
            <a:pPr marL="0" indent="0">
              <a:buNone/>
            </a:pPr>
            <a:r>
              <a:rPr lang="en-US" sz="1800" dirty="0" smtClean="0">
                <a:latin typeface="Arial Narrow" pitchFamily="34" charset="0"/>
              </a:rPr>
              <a:t>-1 Corinthians 15:26-27</a:t>
            </a:r>
          </a:p>
          <a:p>
            <a:pPr marL="0" indent="0" algn="just">
              <a:buNone/>
            </a:pPr>
            <a:r>
              <a:rPr lang="en-US" sz="1800" dirty="0">
                <a:latin typeface="Arial Narrow" pitchFamily="34" charset="0"/>
              </a:rPr>
              <a:t>The last enemy to be destroyed is death. </a:t>
            </a:r>
            <a:r>
              <a:rPr lang="en-US" sz="1800" dirty="0" smtClean="0">
                <a:latin typeface="Arial Narrow" pitchFamily="34" charset="0"/>
              </a:rPr>
              <a:t> </a:t>
            </a:r>
            <a:r>
              <a:rPr lang="en-US" sz="1800" dirty="0">
                <a:latin typeface="Arial Narrow" pitchFamily="34" charset="0"/>
              </a:rPr>
              <a:t>For he “has put everything under his feet</a:t>
            </a:r>
            <a:r>
              <a:rPr lang="en-US" sz="1800" dirty="0" smtClean="0">
                <a:latin typeface="Arial Narrow" pitchFamily="34" charset="0"/>
              </a:rPr>
              <a:t>.” Now </a:t>
            </a:r>
            <a:r>
              <a:rPr lang="en-US" sz="1800" dirty="0">
                <a:latin typeface="Arial Narrow" pitchFamily="34" charset="0"/>
              </a:rPr>
              <a:t>when it says that “everything” has been put under him, it is clear that this does not include God himself, who put everything under Christ. </a:t>
            </a:r>
            <a:endParaRPr lang="en-US" sz="1800" dirty="0" smtClean="0">
              <a:latin typeface="Arial Narrow" pitchFamily="34" charset="0"/>
            </a:endParaRP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724400"/>
            <a:ext cx="3848100" cy="2019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724400"/>
            <a:ext cx="3810000" cy="20193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378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6500" dirty="0">
                <a:solidFill>
                  <a:prstClr val="black"/>
                </a:solidFill>
                <a:latin typeface="Berlin Sans FB Demi" pitchFamily="34" charset="0"/>
              </a:rPr>
              <a:t>Adam and Christ</a:t>
            </a:r>
            <a:endParaRPr lang="en-US" dirty="0"/>
          </a:p>
        </p:txBody>
      </p:sp>
      <p:sp>
        <p:nvSpPr>
          <p:cNvPr id="6" name="Text Placeholder 5"/>
          <p:cNvSpPr>
            <a:spLocks noGrp="1"/>
          </p:cNvSpPr>
          <p:nvPr>
            <p:ph type="body" idx="1"/>
          </p:nvPr>
        </p:nvSpPr>
        <p:spPr>
          <a:xfrm>
            <a:off x="76200" y="1535113"/>
            <a:ext cx="4421188" cy="598487"/>
          </a:xfrm>
        </p:spPr>
        <p:txBody>
          <a:bodyPr>
            <a:normAutofit/>
          </a:bodyPr>
          <a:lstStyle/>
          <a:p>
            <a:pPr algn="ctr"/>
            <a:r>
              <a:rPr lang="en-US" dirty="0" smtClean="0"/>
              <a:t>Irenaeus </a:t>
            </a:r>
            <a:r>
              <a:rPr lang="en-US" dirty="0" smtClean="0"/>
              <a:t>Bishop </a:t>
            </a:r>
            <a:r>
              <a:rPr lang="en-US" dirty="0" smtClean="0"/>
              <a:t>of Lyons </a:t>
            </a:r>
            <a:endParaRPr lang="en-US" dirty="0"/>
          </a:p>
        </p:txBody>
      </p:sp>
      <p:sp>
        <p:nvSpPr>
          <p:cNvPr id="7" name="Content Placeholder 6"/>
          <p:cNvSpPr>
            <a:spLocks noGrp="1"/>
          </p:cNvSpPr>
          <p:nvPr>
            <p:ph sz="half" idx="2"/>
          </p:nvPr>
        </p:nvSpPr>
        <p:spPr>
          <a:xfrm>
            <a:off x="76200" y="2133601"/>
            <a:ext cx="4421188" cy="2514600"/>
          </a:xfrm>
          <a:ln w="38100">
            <a:solidFill>
              <a:schemeClr val="tx1"/>
            </a:solidFill>
          </a:ln>
        </p:spPr>
        <p:txBody>
          <a:bodyPr>
            <a:normAutofit lnSpcReduction="10000"/>
          </a:bodyPr>
          <a:lstStyle/>
          <a:p>
            <a:r>
              <a:rPr lang="en-US" sz="1400" dirty="0" smtClean="0">
                <a:latin typeface="Arial Narrow" pitchFamily="34" charset="0"/>
              </a:rPr>
              <a:t>He was a follower of Polycarp who under Apostle John.</a:t>
            </a:r>
          </a:p>
          <a:p>
            <a:r>
              <a:rPr lang="en-US" sz="1400" dirty="0" smtClean="0">
                <a:latin typeface="Arial Narrow" pitchFamily="34" charset="0"/>
              </a:rPr>
              <a:t>One of the Early Fathers of the Church.</a:t>
            </a:r>
          </a:p>
          <a:p>
            <a:r>
              <a:rPr lang="en-US" sz="1400" dirty="0" smtClean="0">
                <a:latin typeface="Arial Narrow" pitchFamily="34" charset="0"/>
              </a:rPr>
              <a:t>A Strong Christian Apologist, 125-200 AD.</a:t>
            </a:r>
          </a:p>
          <a:p>
            <a:r>
              <a:rPr lang="en-US" sz="1400" dirty="0" smtClean="0">
                <a:latin typeface="Arial Narrow" pitchFamily="34" charset="0"/>
              </a:rPr>
              <a:t>Opposed Heresies and the False Teachings (Gnosticism). </a:t>
            </a:r>
          </a:p>
          <a:p>
            <a:pPr marL="0" indent="0" algn="ctr">
              <a:buNone/>
            </a:pPr>
            <a:r>
              <a:rPr lang="en-US" sz="1600" i="1" dirty="0" smtClean="0">
                <a:latin typeface="+mj-lt"/>
              </a:rPr>
              <a:t>“Christus Victor: Model of  the Atonement.”</a:t>
            </a:r>
          </a:p>
          <a:p>
            <a:pPr marL="0" indent="0" algn="just">
              <a:buNone/>
            </a:pPr>
            <a:r>
              <a:rPr lang="en-US" sz="1600" dirty="0">
                <a:latin typeface="Arial Narrow" pitchFamily="34" charset="0"/>
              </a:rPr>
              <a:t>-</a:t>
            </a:r>
            <a:r>
              <a:rPr lang="en-US" sz="1600" dirty="0" smtClean="0">
                <a:latin typeface="Arial Narrow" pitchFamily="34" charset="0"/>
              </a:rPr>
              <a:t>Romans 5:19</a:t>
            </a:r>
          </a:p>
          <a:p>
            <a:pPr marL="0" indent="0" algn="just">
              <a:buNone/>
            </a:pPr>
            <a:r>
              <a:rPr lang="en-US" sz="1800" dirty="0">
                <a:latin typeface="Arial Narrow" pitchFamily="34" charset="0"/>
              </a:rPr>
              <a:t>Because one person disobeyed God, many became sinners. But because one other person obeyed God, many will be made righteous.</a:t>
            </a:r>
          </a:p>
        </p:txBody>
      </p:sp>
      <p:sp>
        <p:nvSpPr>
          <p:cNvPr id="9" name="Content Placeholder 8"/>
          <p:cNvSpPr>
            <a:spLocks noGrp="1"/>
          </p:cNvSpPr>
          <p:nvPr>
            <p:ph sz="quarter" idx="4"/>
          </p:nvPr>
        </p:nvSpPr>
        <p:spPr>
          <a:xfrm>
            <a:off x="4694065" y="2133600"/>
            <a:ext cx="4373735" cy="2514600"/>
          </a:xfrm>
          <a:ln w="38100">
            <a:solidFill>
              <a:schemeClr val="tx1"/>
            </a:solidFill>
          </a:ln>
        </p:spPr>
        <p:txBody>
          <a:bodyPr>
            <a:normAutofit lnSpcReduction="10000"/>
          </a:bodyPr>
          <a:lstStyle/>
          <a:p>
            <a:pPr lvl="0"/>
            <a:r>
              <a:rPr lang="en-US" sz="1400" dirty="0">
                <a:solidFill>
                  <a:prstClr val="black"/>
                </a:solidFill>
                <a:latin typeface="Arial Narrow" pitchFamily="34" charset="0"/>
              </a:rPr>
              <a:t>One of England’s Greatest Philosophers </a:t>
            </a:r>
            <a:r>
              <a:rPr lang="en-US" sz="1400" dirty="0" smtClean="0">
                <a:solidFill>
                  <a:prstClr val="black"/>
                </a:solidFill>
                <a:latin typeface="Arial Narrow" pitchFamily="34" charset="0"/>
              </a:rPr>
              <a:t>and Theologians</a:t>
            </a:r>
            <a:r>
              <a:rPr lang="en-US" sz="1400" dirty="0">
                <a:solidFill>
                  <a:prstClr val="black"/>
                </a:solidFill>
                <a:latin typeface="Arial Narrow" pitchFamily="34" charset="0"/>
              </a:rPr>
              <a:t>.</a:t>
            </a:r>
          </a:p>
          <a:p>
            <a:pPr lvl="0" algn="just"/>
            <a:r>
              <a:rPr lang="en-US" sz="1400" dirty="0">
                <a:solidFill>
                  <a:prstClr val="black"/>
                </a:solidFill>
                <a:latin typeface="Arial Narrow" pitchFamily="34" charset="0"/>
              </a:rPr>
              <a:t>A Monk and Christian Scholar.</a:t>
            </a:r>
          </a:p>
          <a:p>
            <a:pPr lvl="0" algn="just"/>
            <a:r>
              <a:rPr lang="en-US" sz="1400" dirty="0">
                <a:solidFill>
                  <a:prstClr val="black"/>
                </a:solidFill>
                <a:latin typeface="Arial Narrow" pitchFamily="34" charset="0"/>
              </a:rPr>
              <a:t>S</a:t>
            </a:r>
            <a:r>
              <a:rPr lang="en-US" sz="1400" dirty="0" smtClean="0">
                <a:solidFill>
                  <a:prstClr val="black"/>
                </a:solidFill>
                <a:latin typeface="Arial Narrow" pitchFamily="34" charset="0"/>
              </a:rPr>
              <a:t>erviced under First William </a:t>
            </a:r>
            <a:r>
              <a:rPr lang="en-US" sz="1400" dirty="0">
                <a:solidFill>
                  <a:prstClr val="black"/>
                </a:solidFill>
                <a:latin typeface="Arial Narrow" pitchFamily="34" charset="0"/>
              </a:rPr>
              <a:t>King of England, 1066 AD.</a:t>
            </a:r>
          </a:p>
          <a:p>
            <a:pPr marL="0" lvl="0" indent="0" algn="ctr">
              <a:buNone/>
            </a:pPr>
            <a:r>
              <a:rPr lang="en-US" sz="1600" i="1" dirty="0" smtClean="0">
                <a:solidFill>
                  <a:prstClr val="black"/>
                </a:solidFill>
              </a:rPr>
              <a:t>“</a:t>
            </a:r>
            <a:r>
              <a:rPr lang="en-US" sz="1600" i="1" dirty="0">
                <a:solidFill>
                  <a:prstClr val="black"/>
                </a:solidFill>
              </a:rPr>
              <a:t>Satisfaction Theory of the Atonement</a:t>
            </a:r>
            <a:r>
              <a:rPr lang="en-US" sz="1600" i="1" dirty="0" smtClean="0">
                <a:solidFill>
                  <a:prstClr val="black"/>
                </a:solidFill>
              </a:rPr>
              <a:t>.”</a:t>
            </a:r>
          </a:p>
          <a:p>
            <a:pPr marL="0" lvl="0" indent="0">
              <a:buNone/>
            </a:pPr>
            <a:r>
              <a:rPr lang="en-US" sz="1600" i="1" dirty="0" smtClean="0">
                <a:solidFill>
                  <a:prstClr val="black"/>
                </a:solidFill>
                <a:latin typeface="Arial Narrow" pitchFamily="34" charset="0"/>
              </a:rPr>
              <a:t>- </a:t>
            </a:r>
            <a:r>
              <a:rPr lang="en-US" sz="1600" dirty="0" smtClean="0">
                <a:solidFill>
                  <a:prstClr val="black"/>
                </a:solidFill>
                <a:latin typeface="Arial Narrow" pitchFamily="34" charset="0"/>
              </a:rPr>
              <a:t>2 Corinthians 5:19 </a:t>
            </a:r>
            <a:endParaRPr lang="en-US" sz="1800" dirty="0">
              <a:solidFill>
                <a:prstClr val="black"/>
              </a:solidFill>
              <a:latin typeface="Arial Narrow" pitchFamily="34" charset="0"/>
            </a:endParaRPr>
          </a:p>
          <a:p>
            <a:pPr marL="0" indent="0" algn="just">
              <a:buNone/>
            </a:pPr>
            <a:r>
              <a:rPr lang="en-US" sz="1800" dirty="0">
                <a:latin typeface="Arial Narrow" pitchFamily="34" charset="0"/>
              </a:rPr>
              <a:t>For God was in Christ, reconciling the world to himself, no longer counting people’s sins against them. And he gave us this wonderful message of reconciliation.</a:t>
            </a:r>
          </a:p>
        </p:txBody>
      </p:sp>
      <p:sp>
        <p:nvSpPr>
          <p:cNvPr id="10" name="Text Placeholder 9"/>
          <p:cNvSpPr>
            <a:spLocks noGrp="1"/>
          </p:cNvSpPr>
          <p:nvPr>
            <p:ph type="body" sz="quarter" idx="3"/>
          </p:nvPr>
        </p:nvSpPr>
        <p:spPr>
          <a:xfrm>
            <a:off x="4645025" y="1535113"/>
            <a:ext cx="4422775" cy="639762"/>
          </a:xfrm>
        </p:spPr>
        <p:txBody>
          <a:bodyPr>
            <a:normAutofit fontScale="92500"/>
          </a:bodyPr>
          <a:lstStyle/>
          <a:p>
            <a:pPr algn="ctr"/>
            <a:r>
              <a:rPr lang="en-US" dirty="0" smtClean="0"/>
              <a:t>Anselm </a:t>
            </a:r>
            <a:r>
              <a:rPr lang="en-US" dirty="0" smtClean="0"/>
              <a:t>Archbishop </a:t>
            </a:r>
            <a:r>
              <a:rPr lang="en-US" dirty="0" smtClean="0"/>
              <a:t>of Centerburg</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3962400" cy="190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800600"/>
            <a:ext cx="3810000" cy="1905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05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648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5668</TotalTime>
  <Words>683</Words>
  <Application>Microsoft Office PowerPoint</Application>
  <PresentationFormat>On-screen Show (4:3)</PresentationFormat>
  <Paragraphs>69</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HE IS RISEN </vt:lpstr>
      <vt:lpstr>Happy Easter </vt:lpstr>
      <vt:lpstr>“Frist Adam and Last Adam”</vt:lpstr>
      <vt:lpstr>Adam and Christ</vt:lpstr>
      <vt:lpstr>Adam and Christ</vt:lpstr>
      <vt:lpstr>Adam and Christ</vt:lpstr>
      <vt:lpstr>Adam and Christ</vt:lpstr>
      <vt:lpstr>Adam and Christ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DeafCorogenes81</dc:creator>
  <cp:lastModifiedBy>DeafCorogenes81</cp:lastModifiedBy>
  <cp:revision>64</cp:revision>
  <dcterms:created xsi:type="dcterms:W3CDTF">2013-03-25T19:03:13Z</dcterms:created>
  <dcterms:modified xsi:type="dcterms:W3CDTF">2013-03-30T19:31:05Z</dcterms:modified>
</cp:coreProperties>
</file>