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444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76EE4-E433-4A25-87B9-C321EBDF9505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C03878-747B-49F1-A75F-915C63795FA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C03878-747B-49F1-A75F-915C63795FA7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3AD3F12B-31E4-43F8-96AB-0AE195E46FF5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D1C4AF-51D2-4A65-B424-03015675E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12B-31E4-43F8-96AB-0AE195E46FF5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DD1C4AF-51D2-4A65-B424-03015675E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3AD3F12B-31E4-43F8-96AB-0AE195E46FF5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2DD1C4AF-51D2-4A65-B424-03015675E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12B-31E4-43F8-96AB-0AE195E46FF5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D1C4AF-51D2-4A65-B424-03015675E3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12B-31E4-43F8-96AB-0AE195E46FF5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2DD1C4AF-51D2-4A65-B424-03015675E3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AD3F12B-31E4-43F8-96AB-0AE195E46FF5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DD1C4AF-51D2-4A65-B424-03015675E3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3AD3F12B-31E4-43F8-96AB-0AE195E46FF5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2DD1C4AF-51D2-4A65-B424-03015675E3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12B-31E4-43F8-96AB-0AE195E46FF5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D1C4AF-51D2-4A65-B424-03015675E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12B-31E4-43F8-96AB-0AE195E46FF5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2DD1C4AF-51D2-4A65-B424-03015675E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D3F12B-31E4-43F8-96AB-0AE195E46FF5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2DD1C4AF-51D2-4A65-B424-03015675E3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3AD3F12B-31E4-43F8-96AB-0AE195E46FF5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2DD1C4AF-51D2-4A65-B424-03015675E3EA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3AD3F12B-31E4-43F8-96AB-0AE195E46FF5}" type="datetimeFigureOut">
              <a:rPr lang="en-US" smtClean="0"/>
              <a:pPr/>
              <a:t>9/18/2012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2DD1C4AF-51D2-4A65-B424-03015675E3EA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838201"/>
            <a:ext cx="7772400" cy="1142999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Continual Growth  and Increasing  Apostasy in America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95400" y="2362200"/>
            <a:ext cx="6781800" cy="3276600"/>
          </a:xfrm>
        </p:spPr>
        <p:txBody>
          <a:bodyPr/>
          <a:lstStyle/>
          <a:p>
            <a:pPr algn="l"/>
            <a:r>
              <a:rPr lang="en-US" dirty="0" smtClean="0">
                <a:solidFill>
                  <a:schemeClr val="tx1"/>
                </a:solidFill>
              </a:rPr>
              <a:t>“ But evil men and </a:t>
            </a:r>
            <a:r>
              <a:rPr lang="en-US" dirty="0" smtClean="0">
                <a:solidFill>
                  <a:schemeClr val="tx1"/>
                </a:solidFill>
              </a:rPr>
              <a:t>seducers </a:t>
            </a:r>
            <a:r>
              <a:rPr lang="en-US" dirty="0" smtClean="0">
                <a:solidFill>
                  <a:schemeClr val="tx1"/>
                </a:solidFill>
              </a:rPr>
              <a:t>shall wax </a:t>
            </a:r>
            <a:r>
              <a:rPr lang="en-US" b="1" dirty="0" smtClean="0">
                <a:solidFill>
                  <a:srgbClr val="FFC000"/>
                </a:solidFill>
              </a:rPr>
              <a:t>worse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b="1" dirty="0" smtClean="0">
                <a:solidFill>
                  <a:srgbClr val="FFC000"/>
                </a:solidFill>
              </a:rPr>
              <a:t>and worse</a:t>
            </a:r>
            <a:r>
              <a:rPr lang="en-US" dirty="0" smtClean="0">
                <a:solidFill>
                  <a:schemeClr val="tx1"/>
                </a:solidFill>
              </a:rPr>
              <a:t>, deceiving and being deceived.”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                                      2 Timothy 3:13  KJV</a:t>
            </a:r>
          </a:p>
          <a:p>
            <a:pPr algn="l"/>
            <a:r>
              <a:rPr lang="en-US" dirty="0" smtClean="0">
                <a:solidFill>
                  <a:schemeClr val="tx1"/>
                </a:solidFill>
              </a:rPr>
              <a:t>“While evil people and impostors will go on </a:t>
            </a:r>
            <a:r>
              <a:rPr lang="en-US" b="1" dirty="0" smtClean="0">
                <a:solidFill>
                  <a:srgbClr val="FFC000"/>
                </a:solidFill>
              </a:rPr>
              <a:t>from bad to worse</a:t>
            </a:r>
            <a:r>
              <a:rPr lang="en-US" dirty="0" smtClean="0">
                <a:solidFill>
                  <a:schemeClr val="tx1"/>
                </a:solidFill>
              </a:rPr>
              <a:t>, deceiving and being deceived”	                  2 Timothy 3:13  ESV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</p:spPr>
        <p:txBody>
          <a:bodyPr>
            <a:noAutofit/>
          </a:bodyPr>
          <a:lstStyle/>
          <a:p>
            <a:r>
              <a:rPr lang="en-US" sz="3600" b="1" dirty="0" smtClean="0"/>
              <a:t>I. 	The Apostate Christians leave   	God into their own way today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They learn from the liberal philosopher’s idea of </a:t>
            </a:r>
            <a:r>
              <a:rPr lang="en-US" b="1" dirty="0" smtClean="0"/>
              <a:t>NEW MORALITY </a:t>
            </a:r>
            <a:r>
              <a:rPr lang="en-US" dirty="0" smtClean="0"/>
              <a:t>for those who have a right to choose for themselves:</a:t>
            </a:r>
          </a:p>
          <a:p>
            <a:r>
              <a:rPr lang="en-US" dirty="0" smtClean="0"/>
              <a:t>The gay marriage.</a:t>
            </a:r>
          </a:p>
          <a:p>
            <a:r>
              <a:rPr lang="en-US" dirty="0" smtClean="0"/>
              <a:t> Abortion.</a:t>
            </a:r>
          </a:p>
          <a:p>
            <a:r>
              <a:rPr lang="en-US" dirty="0" smtClean="0"/>
              <a:t>Premarital sex</a:t>
            </a:r>
          </a:p>
          <a:p>
            <a:r>
              <a:rPr lang="en-US" dirty="0" smtClean="0"/>
              <a:t> Marijuana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 smtClean="0"/>
              <a:t>II. The Apostate Christians are like King Saul in Israel.</a:t>
            </a:r>
          </a:p>
          <a:p>
            <a:r>
              <a:rPr lang="en-US" dirty="0" smtClean="0"/>
              <a:t>The Prophet Samuel yielded the right of the Jews who wanted to have a king in Israel like the world.                                      </a:t>
            </a:r>
            <a:r>
              <a:rPr lang="en-US" dirty="0" smtClean="0">
                <a:solidFill>
                  <a:srgbClr val="C00000"/>
                </a:solidFill>
              </a:rPr>
              <a:t>1 Samuel 8:1-22</a:t>
            </a:r>
          </a:p>
          <a:p>
            <a:r>
              <a:rPr lang="en-US" dirty="0" smtClean="0"/>
              <a:t>King Saul </a:t>
            </a:r>
            <a:r>
              <a:rPr lang="en-US" b="1" dirty="0" smtClean="0"/>
              <a:t>feared</a:t>
            </a:r>
            <a:r>
              <a:rPr lang="en-US" dirty="0" smtClean="0"/>
              <a:t> the people and </a:t>
            </a:r>
            <a:r>
              <a:rPr lang="en-US" b="1" dirty="0" smtClean="0"/>
              <a:t>listened </a:t>
            </a:r>
            <a:r>
              <a:rPr lang="en-US" dirty="0" smtClean="0"/>
              <a:t>to their voice more than God.</a:t>
            </a:r>
            <a:r>
              <a:rPr lang="en-US" dirty="0" smtClean="0">
                <a:solidFill>
                  <a:srgbClr val="C00000"/>
                </a:solidFill>
              </a:rPr>
              <a:t>                    1 Samuel 15:24</a:t>
            </a:r>
          </a:p>
          <a:p>
            <a:r>
              <a:rPr lang="en-US" dirty="0" smtClean="0"/>
              <a:t>Their </a:t>
            </a:r>
            <a:r>
              <a:rPr lang="en-US" dirty="0" smtClean="0">
                <a:solidFill>
                  <a:srgbClr val="C00000"/>
                </a:solidFill>
              </a:rPr>
              <a:t>effects</a:t>
            </a:r>
            <a:r>
              <a:rPr lang="en-US" dirty="0" smtClean="0"/>
              <a:t>: the rapid growth of idols and sins in Israel.</a:t>
            </a:r>
          </a:p>
          <a:p>
            <a:r>
              <a:rPr lang="en-US" dirty="0" smtClean="0"/>
              <a:t>Their </a:t>
            </a:r>
            <a:r>
              <a:rPr lang="en-US" dirty="0" smtClean="0">
                <a:solidFill>
                  <a:srgbClr val="C00000"/>
                </a:solidFill>
              </a:rPr>
              <a:t>consequences</a:t>
            </a:r>
            <a:r>
              <a:rPr lang="en-US" dirty="0" smtClean="0"/>
              <a:t>: wars and death.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lnSpcReduction="10000"/>
          </a:bodyPr>
          <a:lstStyle/>
          <a:p>
            <a:pPr>
              <a:buNone/>
            </a:pPr>
            <a:r>
              <a:rPr lang="en-US" b="1" dirty="0" smtClean="0"/>
              <a:t>III. The </a:t>
            </a:r>
            <a:r>
              <a:rPr lang="en-US" b="1" dirty="0" smtClean="0">
                <a:solidFill>
                  <a:srgbClr val="C00000"/>
                </a:solidFill>
              </a:rPr>
              <a:t>effects</a:t>
            </a:r>
            <a:r>
              <a:rPr lang="en-US" b="1" dirty="0" smtClean="0"/>
              <a:t> of the Apostasy in America</a:t>
            </a:r>
          </a:p>
          <a:p>
            <a:r>
              <a:rPr lang="en-US" dirty="0" smtClean="0"/>
              <a:t>According to Josh McDowell the author, the 1996 research tells a statistical horror story of what is happening every day in America.</a:t>
            </a:r>
          </a:p>
          <a:p>
            <a:pPr marL="514350" indent="-514350"/>
            <a:r>
              <a:rPr lang="en-US" dirty="0" smtClean="0"/>
              <a:t>1,000 unwed teenage girls become mothers.</a:t>
            </a:r>
          </a:p>
          <a:p>
            <a:pPr marL="514350" indent="-514350"/>
            <a:r>
              <a:rPr lang="en-US" dirty="0" smtClean="0"/>
              <a:t>1,106 teenage girls get an abortion.</a:t>
            </a:r>
          </a:p>
          <a:p>
            <a:pPr marL="514350" indent="-514350"/>
            <a:r>
              <a:rPr lang="en-US" dirty="0" smtClean="0"/>
              <a:t>4,219 teenage contract a sexually transmitted disease (STD).</a:t>
            </a:r>
          </a:p>
          <a:p>
            <a:pPr marL="514350" indent="-514350"/>
            <a:r>
              <a:rPr lang="en-US" dirty="0" smtClean="0"/>
              <a:t>500 adolescents begin using drugs.</a:t>
            </a:r>
          </a:p>
          <a:p>
            <a:pPr marL="514350" indent="-514350">
              <a:buAutoNum type="arabicPeriod"/>
            </a:pPr>
            <a:endParaRPr lang="en-US" dirty="0" smtClean="0">
              <a:solidFill>
                <a:schemeClr val="accent4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609600" y="1524000"/>
            <a:ext cx="8153400" cy="4800600"/>
          </a:xfrm>
        </p:spPr>
        <p:txBody>
          <a:bodyPr>
            <a:normAutofit fontScale="85000" lnSpcReduction="10000"/>
          </a:bodyPr>
          <a:lstStyle/>
          <a:p>
            <a:pPr marL="514350" indent="-514350"/>
            <a:r>
              <a:rPr lang="en-US" dirty="0" smtClean="0"/>
              <a:t>1,000 adolescents begin drinking alcohol.</a:t>
            </a:r>
          </a:p>
          <a:p>
            <a:pPr marL="514350" indent="-514350"/>
            <a:r>
              <a:rPr lang="en-US" dirty="0" smtClean="0"/>
              <a:t>135,000 kids bring a gun or other weapon to school.</a:t>
            </a:r>
          </a:p>
          <a:p>
            <a:pPr marL="514350" indent="-514350"/>
            <a:r>
              <a:rPr lang="en-US" dirty="0" smtClean="0"/>
              <a:t>3,610 teens are assented; 80 are raped.</a:t>
            </a:r>
          </a:p>
          <a:p>
            <a:pPr marL="514350" indent="-514350"/>
            <a:r>
              <a:rPr lang="en-US" dirty="0" smtClean="0"/>
              <a:t>2,200 teens drop out of high school.</a:t>
            </a:r>
          </a:p>
          <a:p>
            <a:pPr marL="514350" indent="-514350"/>
            <a:r>
              <a:rPr lang="en-US" dirty="0" smtClean="0"/>
              <a:t>2,700 kids watch their parents separate or divorce. 90 kids are taken from their parents’ custody and placed in foster care, a group home, or institutional care.</a:t>
            </a:r>
          </a:p>
          <a:p>
            <a:pPr marL="514350" indent="-514350"/>
            <a:r>
              <a:rPr lang="en-US" dirty="0" smtClean="0"/>
              <a:t>7 kids (ages 10-19) are murdered.</a:t>
            </a:r>
          </a:p>
          <a:p>
            <a:pPr marL="514350" indent="-514350"/>
            <a:r>
              <a:rPr lang="en-US" dirty="0" smtClean="0"/>
              <a:t>7 juveniles age 17 and under are arrested for murder</a:t>
            </a:r>
          </a:p>
          <a:p>
            <a:pPr marL="514350" indent="-514350"/>
            <a:r>
              <a:rPr lang="en-US" dirty="0" smtClean="0"/>
              <a:t>6 teens commit suicide.</a:t>
            </a:r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25000" lnSpcReduction="20000"/>
          </a:bodyPr>
          <a:lstStyle/>
          <a:p>
            <a:pPr marL="571500" indent="-571500">
              <a:buNone/>
            </a:pPr>
            <a:r>
              <a:rPr lang="en-US" sz="8800" b="1" dirty="0" smtClean="0"/>
              <a:t>IV. Straight Talk is Necessary</a:t>
            </a:r>
          </a:p>
          <a:p>
            <a:pPr marL="571500" indent="-571500"/>
            <a:endParaRPr lang="en-US" sz="8800" dirty="0" smtClean="0"/>
          </a:p>
          <a:p>
            <a:pPr marL="571500" indent="-571500"/>
            <a:r>
              <a:rPr lang="en-US" sz="8800" dirty="0" smtClean="0"/>
              <a:t>Proverbs 11:14- “Where no counsel is, the people fall: but </a:t>
            </a:r>
            <a:r>
              <a:rPr lang="en-US" sz="8800" dirty="0" smtClean="0">
                <a:solidFill>
                  <a:srgbClr val="C00000"/>
                </a:solidFill>
              </a:rPr>
              <a:t>in the multitude of counselors there is </a:t>
            </a:r>
            <a:r>
              <a:rPr lang="en-US" sz="8800" b="1" dirty="0" smtClean="0">
                <a:solidFill>
                  <a:srgbClr val="C00000"/>
                </a:solidFill>
              </a:rPr>
              <a:t>safety</a:t>
            </a:r>
            <a:r>
              <a:rPr lang="en-US" sz="8800" dirty="0" smtClean="0">
                <a:solidFill>
                  <a:srgbClr val="C00000"/>
                </a:solidFill>
              </a:rPr>
              <a:t>.</a:t>
            </a:r>
            <a:r>
              <a:rPr lang="en-US" sz="8800" dirty="0" smtClean="0"/>
              <a:t>”</a:t>
            </a:r>
          </a:p>
          <a:p>
            <a:pPr marL="571500" indent="-571500"/>
            <a:endParaRPr lang="en-US" sz="8800" dirty="0" smtClean="0"/>
          </a:p>
          <a:p>
            <a:pPr marL="571500" indent="-571500"/>
            <a:r>
              <a:rPr lang="en-US" sz="8800" dirty="0" smtClean="0"/>
              <a:t>Those who need straight talk are parents, teachers, counselors, and pastors.</a:t>
            </a:r>
          </a:p>
          <a:p>
            <a:pPr marL="571500" indent="-571500"/>
            <a:endParaRPr lang="en-US" sz="8800" dirty="0" smtClean="0"/>
          </a:p>
          <a:p>
            <a:pPr marL="571500" indent="-571500"/>
            <a:r>
              <a:rPr lang="en-US" sz="8800" dirty="0" smtClean="0"/>
              <a:t>No passivity among the worldly people.</a:t>
            </a:r>
          </a:p>
          <a:p>
            <a:pPr marL="571500" indent="-571500"/>
            <a:endParaRPr lang="en-US" sz="8800" dirty="0" smtClean="0"/>
          </a:p>
          <a:p>
            <a:pPr marL="571500" indent="-571500"/>
            <a:r>
              <a:rPr lang="en-US" sz="8800" dirty="0" smtClean="0"/>
              <a:t>Love the sinners as Christ loves them like you.  </a:t>
            </a:r>
            <a:r>
              <a:rPr lang="en-US" sz="8800" dirty="0" smtClean="0">
                <a:solidFill>
                  <a:srgbClr val="C00000"/>
                </a:solidFill>
              </a:rPr>
              <a:t>John 15:12</a:t>
            </a:r>
          </a:p>
          <a:p>
            <a:pPr marL="571500" indent="-571500"/>
            <a:endParaRPr lang="en-US" sz="8800" dirty="0" smtClean="0"/>
          </a:p>
          <a:p>
            <a:pPr marL="571500" indent="-571500"/>
            <a:endParaRPr lang="en-US" sz="8800" dirty="0" smtClean="0"/>
          </a:p>
          <a:p>
            <a:pPr marL="571500" indent="-571500"/>
            <a:endParaRPr lang="en-US" sz="8800" dirty="0" smtClean="0"/>
          </a:p>
          <a:p>
            <a:pPr marL="571500" indent="-571500"/>
            <a:endParaRPr lang="en-US" sz="8800" dirty="0" smtClean="0"/>
          </a:p>
          <a:p>
            <a:pPr marL="571500" indent="-571500"/>
            <a:endParaRPr lang="en-US" sz="8800" dirty="0" smtClean="0"/>
          </a:p>
          <a:p>
            <a:pPr marL="571500" indent="-571500">
              <a:buNone/>
            </a:pPr>
            <a:r>
              <a:rPr lang="en-US" sz="8800" dirty="0" smtClean="0"/>
              <a:t> </a:t>
            </a:r>
            <a:endParaRPr lang="en-US" sz="8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Be brave to give honest answers to every age. </a:t>
            </a:r>
            <a:r>
              <a:rPr lang="en-US" sz="2200" dirty="0" smtClean="0">
                <a:solidFill>
                  <a:srgbClr val="FF0000"/>
                </a:solidFill>
              </a:rPr>
              <a:t>Colossians  4:6</a:t>
            </a:r>
          </a:p>
          <a:p>
            <a:r>
              <a:rPr lang="en-US" dirty="0" smtClean="0"/>
              <a:t>Give soft answer to those who feel angry, hurt or depressed.  </a:t>
            </a:r>
            <a:r>
              <a:rPr lang="en-US" sz="2200" dirty="0" smtClean="0">
                <a:solidFill>
                  <a:srgbClr val="FF0000"/>
                </a:solidFill>
              </a:rPr>
              <a:t>Proverbs 15:1</a:t>
            </a:r>
          </a:p>
          <a:p>
            <a:r>
              <a:rPr lang="en-US" dirty="0" smtClean="0"/>
              <a:t>Listen to feedback before dealing with their problems.</a:t>
            </a:r>
          </a:p>
          <a:p>
            <a:r>
              <a:rPr lang="en-US" dirty="0" smtClean="0"/>
              <a:t>Pray first before giving counsel.</a:t>
            </a:r>
          </a:p>
          <a:p>
            <a:r>
              <a:rPr lang="en-US" dirty="0" smtClean="0"/>
              <a:t>Share scripturally. </a:t>
            </a:r>
          </a:p>
          <a:p>
            <a:r>
              <a:rPr lang="en-US" dirty="0" smtClean="0"/>
              <a:t>The most important thing is to </a:t>
            </a:r>
            <a:r>
              <a:rPr lang="en-US" b="1" dirty="0" smtClean="0">
                <a:solidFill>
                  <a:srgbClr val="FF0000"/>
                </a:solidFill>
              </a:rPr>
              <a:t>clean your heart </a:t>
            </a:r>
            <a:r>
              <a:rPr lang="en-US" dirty="0" smtClean="0"/>
              <a:t>before they will </a:t>
            </a:r>
            <a:r>
              <a:rPr lang="en-US" b="1" dirty="0" smtClean="0"/>
              <a:t>believe</a:t>
            </a:r>
            <a:r>
              <a:rPr lang="en-US" dirty="0" smtClean="0"/>
              <a:t> your </a:t>
            </a:r>
            <a:r>
              <a:rPr lang="en-US" b="1" dirty="0" smtClean="0"/>
              <a:t>honest answers.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354</TotalTime>
  <Words>435</Words>
  <Application>Microsoft Office PowerPoint</Application>
  <PresentationFormat>On-screen Show (4:3)</PresentationFormat>
  <Paragraphs>53</Paragraphs>
  <Slides>7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Median</vt:lpstr>
      <vt:lpstr>Continual Growth  and Increasing  Apostasy in America</vt:lpstr>
      <vt:lpstr>I.  The Apostate Christians leave    God into their own way today</vt:lpstr>
      <vt:lpstr>Slide 3</vt:lpstr>
      <vt:lpstr>Slide 4</vt:lpstr>
      <vt:lpstr>Slide 5</vt:lpstr>
      <vt:lpstr>Slide 6</vt:lpstr>
      <vt:lpstr>Slide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Continual Growth and Increasing Apostasy in America</dc:title>
  <dc:creator>teddy &amp; sandra</dc:creator>
  <cp:lastModifiedBy>Teddy &amp; Sandra</cp:lastModifiedBy>
  <cp:revision>58</cp:revision>
  <dcterms:created xsi:type="dcterms:W3CDTF">2012-08-03T00:25:59Z</dcterms:created>
  <dcterms:modified xsi:type="dcterms:W3CDTF">2012-09-18T23:25:26Z</dcterms:modified>
</cp:coreProperties>
</file>