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3" r:id="rId5"/>
    <p:sldId id="265" r:id="rId6"/>
    <p:sldId id="260" r:id="rId7"/>
    <p:sldId id="259" r:id="rId8"/>
    <p:sldId id="261" r:id="rId9"/>
    <p:sldId id="262" r:id="rId10"/>
    <p:sldId id="264" r:id="rId1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7"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E74949A5-51DE-4DE9-8ECD-3C384D474CC7}" type="datetimeFigureOut">
              <a:rPr lang="en-US" smtClean="0"/>
              <a:t>8/5/2012</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094FD36A-6E93-44E9-98B9-2686D1A044F6}" type="slidenum">
              <a:rPr lang="en-US" smtClean="0"/>
              <a:t>‹#›</a:t>
            </a:fld>
            <a:endParaRPr lang="en-US"/>
          </a:p>
        </p:txBody>
      </p:sp>
    </p:spTree>
    <p:extLst>
      <p:ext uri="{BB962C8B-B14F-4D97-AF65-F5344CB8AC3E}">
        <p14:creationId xmlns:p14="http://schemas.microsoft.com/office/powerpoint/2010/main" val="297423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4FD36A-6E93-44E9-98B9-2686D1A044F6}" type="slidenum">
              <a:rPr lang="en-US" smtClean="0"/>
              <a:t>1</a:t>
            </a:fld>
            <a:endParaRPr lang="en-US"/>
          </a:p>
        </p:txBody>
      </p:sp>
    </p:spTree>
    <p:extLst>
      <p:ext uri="{BB962C8B-B14F-4D97-AF65-F5344CB8AC3E}">
        <p14:creationId xmlns:p14="http://schemas.microsoft.com/office/powerpoint/2010/main" val="3893179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4FD36A-6E93-44E9-98B9-2686D1A044F6}" type="slidenum">
              <a:rPr lang="en-US" smtClean="0"/>
              <a:t>10</a:t>
            </a:fld>
            <a:endParaRPr lang="en-US"/>
          </a:p>
        </p:txBody>
      </p:sp>
    </p:spTree>
    <p:extLst>
      <p:ext uri="{BB962C8B-B14F-4D97-AF65-F5344CB8AC3E}">
        <p14:creationId xmlns:p14="http://schemas.microsoft.com/office/powerpoint/2010/main" val="49436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4FD36A-6E93-44E9-98B9-2686D1A044F6}" type="slidenum">
              <a:rPr lang="en-US" smtClean="0"/>
              <a:t>2</a:t>
            </a:fld>
            <a:endParaRPr lang="en-US"/>
          </a:p>
        </p:txBody>
      </p:sp>
    </p:spTree>
    <p:extLst>
      <p:ext uri="{BB962C8B-B14F-4D97-AF65-F5344CB8AC3E}">
        <p14:creationId xmlns:p14="http://schemas.microsoft.com/office/powerpoint/2010/main" val="83306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4FD36A-6E93-44E9-98B9-2686D1A044F6}" type="slidenum">
              <a:rPr lang="en-US" smtClean="0"/>
              <a:t>3</a:t>
            </a:fld>
            <a:endParaRPr lang="en-US"/>
          </a:p>
        </p:txBody>
      </p:sp>
    </p:spTree>
    <p:extLst>
      <p:ext uri="{BB962C8B-B14F-4D97-AF65-F5344CB8AC3E}">
        <p14:creationId xmlns:p14="http://schemas.microsoft.com/office/powerpoint/2010/main" val="112445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4FD36A-6E93-44E9-98B9-2686D1A044F6}" type="slidenum">
              <a:rPr lang="en-US" smtClean="0"/>
              <a:t>4</a:t>
            </a:fld>
            <a:endParaRPr lang="en-US"/>
          </a:p>
        </p:txBody>
      </p:sp>
    </p:spTree>
    <p:extLst>
      <p:ext uri="{BB962C8B-B14F-4D97-AF65-F5344CB8AC3E}">
        <p14:creationId xmlns:p14="http://schemas.microsoft.com/office/powerpoint/2010/main" val="1039306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Jonathan</a:t>
            </a:r>
            <a:r>
              <a:rPr lang="en-US" baseline="0" dirty="0" smtClean="0"/>
              <a:t> Edwards wrote book of </a:t>
            </a:r>
            <a:r>
              <a:rPr lang="en-US" i="1" baseline="0" dirty="0" smtClean="0"/>
              <a:t>“Sinners in the Hands of an Angry God.” </a:t>
            </a:r>
            <a:r>
              <a:rPr lang="en-US" baseline="0" dirty="0" smtClean="0"/>
              <a:t>He was a president of Princeton University. Two Deaf of </a:t>
            </a:r>
            <a:r>
              <a:rPr lang="en-US" baseline="0" dirty="0" err="1" smtClean="0"/>
              <a:t>Buchhloz</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94FD36A-6E93-44E9-98B9-2686D1A044F6}" type="slidenum">
              <a:rPr lang="en-US" smtClean="0"/>
              <a:t>5</a:t>
            </a:fld>
            <a:endParaRPr lang="en-US"/>
          </a:p>
        </p:txBody>
      </p:sp>
    </p:spTree>
    <p:extLst>
      <p:ext uri="{BB962C8B-B14F-4D97-AF65-F5344CB8AC3E}">
        <p14:creationId xmlns:p14="http://schemas.microsoft.com/office/powerpoint/2010/main" val="305047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Wicked Israel King name: Jeroboam and Assyria Empire</a:t>
            </a:r>
            <a:r>
              <a:rPr lang="en-US" baseline="0" dirty="0" smtClean="0"/>
              <a:t> will control. </a:t>
            </a:r>
            <a:endParaRPr lang="en-US" dirty="0"/>
          </a:p>
        </p:txBody>
      </p:sp>
      <p:sp>
        <p:nvSpPr>
          <p:cNvPr id="4" name="Slide Number Placeholder 3"/>
          <p:cNvSpPr>
            <a:spLocks noGrp="1"/>
          </p:cNvSpPr>
          <p:nvPr>
            <p:ph type="sldNum" sz="quarter" idx="10"/>
          </p:nvPr>
        </p:nvSpPr>
        <p:spPr/>
        <p:txBody>
          <a:bodyPr/>
          <a:lstStyle/>
          <a:p>
            <a:fld id="{094FD36A-6E93-44E9-98B9-2686D1A044F6}" type="slidenum">
              <a:rPr lang="en-US" smtClean="0"/>
              <a:t>6</a:t>
            </a:fld>
            <a:endParaRPr lang="en-US"/>
          </a:p>
        </p:txBody>
      </p:sp>
    </p:spTree>
    <p:extLst>
      <p:ext uri="{BB962C8B-B14F-4D97-AF65-F5344CB8AC3E}">
        <p14:creationId xmlns:p14="http://schemas.microsoft.com/office/powerpoint/2010/main" val="252800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Moses met God at the Mount Sinai.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94FD36A-6E93-44E9-98B9-2686D1A044F6}" type="slidenum">
              <a:rPr lang="en-US" smtClean="0"/>
              <a:t>7</a:t>
            </a:fld>
            <a:endParaRPr lang="en-US"/>
          </a:p>
        </p:txBody>
      </p:sp>
    </p:spTree>
    <p:extLst>
      <p:ext uri="{BB962C8B-B14F-4D97-AF65-F5344CB8AC3E}">
        <p14:creationId xmlns:p14="http://schemas.microsoft.com/office/powerpoint/2010/main" val="316535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never failure or forsaking or rejecting or hate</a:t>
            </a:r>
            <a:endParaRPr lang="en-US" dirty="0"/>
          </a:p>
        </p:txBody>
      </p:sp>
      <p:sp>
        <p:nvSpPr>
          <p:cNvPr id="4" name="Slide Number Placeholder 3"/>
          <p:cNvSpPr>
            <a:spLocks noGrp="1"/>
          </p:cNvSpPr>
          <p:nvPr>
            <p:ph type="sldNum" sz="quarter" idx="10"/>
          </p:nvPr>
        </p:nvSpPr>
        <p:spPr/>
        <p:txBody>
          <a:bodyPr/>
          <a:lstStyle/>
          <a:p>
            <a:fld id="{094FD36A-6E93-44E9-98B9-2686D1A044F6}" type="slidenum">
              <a:rPr lang="en-US" smtClean="0"/>
              <a:t>8</a:t>
            </a:fld>
            <a:endParaRPr lang="en-US"/>
          </a:p>
        </p:txBody>
      </p:sp>
    </p:spTree>
    <p:extLst>
      <p:ext uri="{BB962C8B-B14F-4D97-AF65-F5344CB8AC3E}">
        <p14:creationId xmlns:p14="http://schemas.microsoft.com/office/powerpoint/2010/main" val="60776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4FD36A-6E93-44E9-98B9-2686D1A044F6}" type="slidenum">
              <a:rPr lang="en-US" smtClean="0"/>
              <a:t>9</a:t>
            </a:fld>
            <a:endParaRPr lang="en-US"/>
          </a:p>
        </p:txBody>
      </p:sp>
    </p:spTree>
    <p:extLst>
      <p:ext uri="{BB962C8B-B14F-4D97-AF65-F5344CB8AC3E}">
        <p14:creationId xmlns:p14="http://schemas.microsoft.com/office/powerpoint/2010/main" val="2011190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383528-78CA-4FAC-83B5-BF5DC51D58C1}" type="datetimeFigureOut">
              <a:rPr lang="en-US" smtClean="0"/>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5304C-6629-430A-A320-5D84115BE440}" type="slidenum">
              <a:rPr lang="en-US" smtClean="0"/>
              <a:t>‹#›</a:t>
            </a:fld>
            <a:endParaRPr lang="en-US"/>
          </a:p>
        </p:txBody>
      </p:sp>
    </p:spTree>
    <p:extLst>
      <p:ext uri="{BB962C8B-B14F-4D97-AF65-F5344CB8AC3E}">
        <p14:creationId xmlns:p14="http://schemas.microsoft.com/office/powerpoint/2010/main" val="249632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83528-78CA-4FAC-83B5-BF5DC51D58C1}" type="datetimeFigureOut">
              <a:rPr lang="en-US" smtClean="0"/>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5304C-6629-430A-A320-5D84115BE440}" type="slidenum">
              <a:rPr lang="en-US" smtClean="0"/>
              <a:t>‹#›</a:t>
            </a:fld>
            <a:endParaRPr lang="en-US"/>
          </a:p>
        </p:txBody>
      </p:sp>
    </p:spTree>
    <p:extLst>
      <p:ext uri="{BB962C8B-B14F-4D97-AF65-F5344CB8AC3E}">
        <p14:creationId xmlns:p14="http://schemas.microsoft.com/office/powerpoint/2010/main" val="195515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83528-78CA-4FAC-83B5-BF5DC51D58C1}" type="datetimeFigureOut">
              <a:rPr lang="en-US" smtClean="0"/>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5304C-6629-430A-A320-5D84115BE440}" type="slidenum">
              <a:rPr lang="en-US" smtClean="0"/>
              <a:t>‹#›</a:t>
            </a:fld>
            <a:endParaRPr lang="en-US"/>
          </a:p>
        </p:txBody>
      </p:sp>
    </p:spTree>
    <p:extLst>
      <p:ext uri="{BB962C8B-B14F-4D97-AF65-F5344CB8AC3E}">
        <p14:creationId xmlns:p14="http://schemas.microsoft.com/office/powerpoint/2010/main" val="95768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83528-78CA-4FAC-83B5-BF5DC51D58C1}" type="datetimeFigureOut">
              <a:rPr lang="en-US" smtClean="0"/>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5304C-6629-430A-A320-5D84115BE440}" type="slidenum">
              <a:rPr lang="en-US" smtClean="0"/>
              <a:t>‹#›</a:t>
            </a:fld>
            <a:endParaRPr lang="en-US"/>
          </a:p>
        </p:txBody>
      </p:sp>
    </p:spTree>
    <p:extLst>
      <p:ext uri="{BB962C8B-B14F-4D97-AF65-F5344CB8AC3E}">
        <p14:creationId xmlns:p14="http://schemas.microsoft.com/office/powerpoint/2010/main" val="161766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83528-78CA-4FAC-83B5-BF5DC51D58C1}" type="datetimeFigureOut">
              <a:rPr lang="en-US" smtClean="0"/>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5304C-6629-430A-A320-5D84115BE440}" type="slidenum">
              <a:rPr lang="en-US" smtClean="0"/>
              <a:t>‹#›</a:t>
            </a:fld>
            <a:endParaRPr lang="en-US"/>
          </a:p>
        </p:txBody>
      </p:sp>
    </p:spTree>
    <p:extLst>
      <p:ext uri="{BB962C8B-B14F-4D97-AF65-F5344CB8AC3E}">
        <p14:creationId xmlns:p14="http://schemas.microsoft.com/office/powerpoint/2010/main" val="2676930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383528-78CA-4FAC-83B5-BF5DC51D58C1}" type="datetimeFigureOut">
              <a:rPr lang="en-US" smtClean="0"/>
              <a:t>8/4/2012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5304C-6629-430A-A320-5D84115BE440}" type="slidenum">
              <a:rPr lang="en-US" smtClean="0"/>
              <a:t>‹#›</a:t>
            </a:fld>
            <a:endParaRPr lang="en-US"/>
          </a:p>
        </p:txBody>
      </p:sp>
    </p:spTree>
    <p:extLst>
      <p:ext uri="{BB962C8B-B14F-4D97-AF65-F5344CB8AC3E}">
        <p14:creationId xmlns:p14="http://schemas.microsoft.com/office/powerpoint/2010/main" val="379810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383528-78CA-4FAC-83B5-BF5DC51D58C1}" type="datetimeFigureOut">
              <a:rPr lang="en-US" smtClean="0"/>
              <a:t>8/4/2012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5304C-6629-430A-A320-5D84115BE440}" type="slidenum">
              <a:rPr lang="en-US" smtClean="0"/>
              <a:t>‹#›</a:t>
            </a:fld>
            <a:endParaRPr lang="en-US"/>
          </a:p>
        </p:txBody>
      </p:sp>
    </p:spTree>
    <p:extLst>
      <p:ext uri="{BB962C8B-B14F-4D97-AF65-F5344CB8AC3E}">
        <p14:creationId xmlns:p14="http://schemas.microsoft.com/office/powerpoint/2010/main" val="311068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383528-78CA-4FAC-83B5-BF5DC51D58C1}" type="datetimeFigureOut">
              <a:rPr lang="en-US" smtClean="0"/>
              <a:t>8/4/2012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5304C-6629-430A-A320-5D84115BE440}" type="slidenum">
              <a:rPr lang="en-US" smtClean="0"/>
              <a:t>‹#›</a:t>
            </a:fld>
            <a:endParaRPr lang="en-US"/>
          </a:p>
        </p:txBody>
      </p:sp>
    </p:spTree>
    <p:extLst>
      <p:ext uri="{BB962C8B-B14F-4D97-AF65-F5344CB8AC3E}">
        <p14:creationId xmlns:p14="http://schemas.microsoft.com/office/powerpoint/2010/main" val="278454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83528-78CA-4FAC-83B5-BF5DC51D58C1}" type="datetimeFigureOut">
              <a:rPr lang="en-US" smtClean="0"/>
              <a:t>8/4/2012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5304C-6629-430A-A320-5D84115BE440}" type="slidenum">
              <a:rPr lang="en-US" smtClean="0"/>
              <a:t>‹#›</a:t>
            </a:fld>
            <a:endParaRPr lang="en-US"/>
          </a:p>
        </p:txBody>
      </p:sp>
    </p:spTree>
    <p:extLst>
      <p:ext uri="{BB962C8B-B14F-4D97-AF65-F5344CB8AC3E}">
        <p14:creationId xmlns:p14="http://schemas.microsoft.com/office/powerpoint/2010/main" val="233547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83528-78CA-4FAC-83B5-BF5DC51D58C1}" type="datetimeFigureOut">
              <a:rPr lang="en-US" smtClean="0"/>
              <a:t>8/4/2012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5304C-6629-430A-A320-5D84115BE440}" type="slidenum">
              <a:rPr lang="en-US" smtClean="0"/>
              <a:t>‹#›</a:t>
            </a:fld>
            <a:endParaRPr lang="en-US"/>
          </a:p>
        </p:txBody>
      </p:sp>
    </p:spTree>
    <p:extLst>
      <p:ext uri="{BB962C8B-B14F-4D97-AF65-F5344CB8AC3E}">
        <p14:creationId xmlns:p14="http://schemas.microsoft.com/office/powerpoint/2010/main" val="278424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83528-78CA-4FAC-83B5-BF5DC51D58C1}" type="datetimeFigureOut">
              <a:rPr lang="en-US" smtClean="0"/>
              <a:t>8/4/2012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5304C-6629-430A-A320-5D84115BE440}" type="slidenum">
              <a:rPr lang="en-US" smtClean="0"/>
              <a:t>‹#›</a:t>
            </a:fld>
            <a:endParaRPr lang="en-US"/>
          </a:p>
        </p:txBody>
      </p:sp>
    </p:spTree>
    <p:extLst>
      <p:ext uri="{BB962C8B-B14F-4D97-AF65-F5344CB8AC3E}">
        <p14:creationId xmlns:p14="http://schemas.microsoft.com/office/powerpoint/2010/main" val="29170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83528-78CA-4FAC-83B5-BF5DC51D58C1}" type="datetimeFigureOut">
              <a:rPr lang="en-US" smtClean="0"/>
              <a:t>8/4/2012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5304C-6629-430A-A320-5D84115BE440}" type="slidenum">
              <a:rPr lang="en-US" smtClean="0"/>
              <a:t>‹#›</a:t>
            </a:fld>
            <a:endParaRPr lang="en-US"/>
          </a:p>
        </p:txBody>
      </p:sp>
    </p:spTree>
    <p:extLst>
      <p:ext uri="{BB962C8B-B14F-4D97-AF65-F5344CB8AC3E}">
        <p14:creationId xmlns:p14="http://schemas.microsoft.com/office/powerpoint/2010/main" val="321083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00200" y="3722121"/>
            <a:ext cx="6019800" cy="2392740"/>
          </a:xfrm>
          <a:prstGeom prst="rect">
            <a:avLst/>
          </a:prstGeom>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p:cNvSpPr/>
          <p:nvPr/>
        </p:nvSpPr>
        <p:spPr>
          <a:xfrm>
            <a:off x="1600200" y="2169813"/>
            <a:ext cx="6019800" cy="1569660"/>
          </a:xfrm>
          <a:prstGeom prst="rect">
            <a:avLst/>
          </a:prstGeom>
          <a:solidFill>
            <a:schemeClr val="tx1"/>
          </a:solidFill>
          <a:ln>
            <a:solidFill>
              <a:schemeClr val="tx1"/>
            </a:solidFill>
          </a:ln>
          <a:effectLst>
            <a:outerShdw blurRad="50800" dist="38100" dir="16200000" rotWithShape="0">
              <a:prstClr val="black">
                <a:alpha val="40000"/>
              </a:prstClr>
            </a:outerShdw>
          </a:effectLst>
        </p:spPr>
        <p:txBody>
          <a:bodyPr wrap="square" lIns="91440" tIns="45720" rIns="91440" bIns="45720">
            <a:spAutoFit/>
          </a:bodyPr>
          <a:lstStyle/>
          <a:p>
            <a:pPr algn="ctr"/>
            <a:endParaRPr lang="en-US" sz="9600" b="1" cap="none" spc="0" dirty="0">
              <a:ln w="18000">
                <a:solidFill>
                  <a:schemeClr val="tx1"/>
                </a:solidFill>
                <a:prstDash val="solid"/>
                <a:miter lim="800000"/>
              </a:ln>
              <a:solidFill>
                <a:schemeClr val="bg1"/>
              </a:solidFill>
              <a:effectLst>
                <a:outerShdw blurRad="25500" dist="23000" dir="7020000" algn="tl">
                  <a:srgbClr val="000000">
                    <a:alpha val="50000"/>
                  </a:srgbClr>
                </a:outerShdw>
              </a:effectLst>
            </a:endParaRPr>
          </a:p>
        </p:txBody>
      </p:sp>
      <p:sp>
        <p:nvSpPr>
          <p:cNvPr id="3" name="Subtitle 2"/>
          <p:cNvSpPr>
            <a:spLocks noGrp="1"/>
          </p:cNvSpPr>
          <p:nvPr>
            <p:ph type="subTitle" idx="1"/>
          </p:nvPr>
        </p:nvSpPr>
        <p:spPr/>
        <p:txBody>
          <a:bodyPr/>
          <a:lstStyle/>
          <a:p>
            <a:r>
              <a:rPr lang="en-US" dirty="0" smtClean="0">
                <a:solidFill>
                  <a:schemeClr val="tx1"/>
                </a:solidFill>
              </a:rPr>
              <a:t>Sunday, August 4, 2012</a:t>
            </a:r>
          </a:p>
          <a:p>
            <a:r>
              <a:rPr lang="en-US" dirty="0" smtClean="0">
                <a:solidFill>
                  <a:schemeClr val="tx1"/>
                </a:solidFill>
              </a:rPr>
              <a:t>Deaf Liberty Baptist Church</a:t>
            </a:r>
          </a:p>
          <a:p>
            <a:r>
              <a:rPr lang="en-US" dirty="0" smtClean="0">
                <a:solidFill>
                  <a:schemeClr val="tx1"/>
                </a:solidFill>
              </a:rPr>
              <a:t>Bro. Clark H. Corogenes</a:t>
            </a:r>
            <a:endParaRPr lang="en-US" dirty="0">
              <a:solidFill>
                <a:schemeClr val="tx1"/>
              </a:solidFill>
            </a:endParaRPr>
          </a:p>
        </p:txBody>
      </p:sp>
      <p:sp>
        <p:nvSpPr>
          <p:cNvPr id="5" name="Oval 4"/>
          <p:cNvSpPr/>
          <p:nvPr/>
        </p:nvSpPr>
        <p:spPr>
          <a:xfrm>
            <a:off x="1828800" y="2209800"/>
            <a:ext cx="5562600" cy="1464036"/>
          </a:xfrm>
          <a:prstGeom prst="ellipse">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cap="none" spc="0" dirty="0" smtClean="0">
                <a:ln w="18000">
                  <a:solidFill>
                    <a:schemeClr val="tx1"/>
                  </a:solidFill>
                  <a:prstDash val="solid"/>
                  <a:miter lim="800000"/>
                </a:ln>
                <a:solidFill>
                  <a:schemeClr val="bg1"/>
                </a:solidFill>
                <a:effectLst>
                  <a:outerShdw blurRad="25500" dist="23000" dir="7020000" algn="tl">
                    <a:srgbClr val="000000">
                      <a:alpha val="50000"/>
                    </a:srgbClr>
                  </a:outerShdw>
                </a:effectLst>
              </a:rPr>
              <a:t>ANGER</a:t>
            </a:r>
            <a:endParaRPr lang="en-US" sz="9600" b="1" cap="none" spc="0" dirty="0">
              <a:ln w="18000">
                <a:solidFill>
                  <a:schemeClr val="tx1"/>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219903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handle with </a:t>
            </a:r>
            <a:r>
              <a:rPr lang="en-US" b="1" dirty="0" smtClean="0">
                <a:solidFill>
                  <a:srgbClr val="FF0000"/>
                </a:solidFill>
              </a:rPr>
              <a:t>Angry </a:t>
            </a:r>
            <a:r>
              <a:rPr lang="en-US" b="1" dirty="0" smtClean="0"/>
              <a:t>?</a:t>
            </a:r>
            <a:r>
              <a:rPr lang="en-US" dirty="0" smtClean="0"/>
              <a:t> </a:t>
            </a:r>
            <a:endParaRPr lang="en-US" dirty="0"/>
          </a:p>
        </p:txBody>
      </p:sp>
      <p:sp>
        <p:nvSpPr>
          <p:cNvPr id="5" name="Content Placeholder 4"/>
          <p:cNvSpPr>
            <a:spLocks noGrp="1"/>
          </p:cNvSpPr>
          <p:nvPr>
            <p:ph idx="1"/>
          </p:nvPr>
        </p:nvSpPr>
        <p:spPr>
          <a:xfrm>
            <a:off x="76200" y="1600200"/>
            <a:ext cx="9067800" cy="5257800"/>
          </a:xfrm>
        </p:spPr>
        <p:txBody>
          <a:bodyPr/>
          <a:lstStyle/>
          <a:p>
            <a:r>
              <a:rPr lang="en-US" sz="2400" b="1" dirty="0" smtClean="0"/>
              <a:t>The Fruit of Spirit: Self-Control.</a:t>
            </a:r>
          </a:p>
          <a:p>
            <a:pPr marL="0" indent="0">
              <a:buNone/>
            </a:pPr>
            <a:r>
              <a:rPr lang="en-US" sz="2400" dirty="0" smtClean="0"/>
              <a:t>Galatians 5:22-23</a:t>
            </a:r>
            <a:endParaRPr lang="en-US" sz="2400" dirty="0"/>
          </a:p>
          <a:p>
            <a:r>
              <a:rPr lang="en-US" sz="2400" b="1" dirty="0" smtClean="0"/>
              <a:t>Quick to Listen, Slow to Speak, and Slow to Anger.</a:t>
            </a:r>
          </a:p>
          <a:p>
            <a:pPr marL="0" indent="0">
              <a:buNone/>
            </a:pPr>
            <a:r>
              <a:rPr lang="en-US" sz="2400" dirty="0" smtClean="0"/>
              <a:t>James 1:18-21</a:t>
            </a:r>
          </a:p>
          <a:p>
            <a:r>
              <a:rPr lang="en-US" sz="2400" b="1" dirty="0" smtClean="0"/>
              <a:t>Do not let anger to become a bitterly or hateful or hurtful.</a:t>
            </a:r>
          </a:p>
          <a:p>
            <a:pPr marL="0" indent="0">
              <a:buNone/>
            </a:pPr>
            <a:r>
              <a:rPr lang="en-US" sz="2400" dirty="0" smtClean="0"/>
              <a:t>Ephesians 4: 25-27</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033838"/>
            <a:ext cx="3371850" cy="2528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268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afCorogenes81\Desktop\angry[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697" y="762000"/>
            <a:ext cx="2305050" cy="32531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7" name="Picture 3" descr="C:\Users\DeafCorogenes81\Desktop\150px-Gnome-face-angry.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92985"/>
            <a:ext cx="2601073" cy="2601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eafCorogenes81\Desktop\angry_man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0" y="985838"/>
            <a:ext cx="2581275" cy="33432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eafCorogenes81\Desktop\angry_birds_icon_for_mac_by_feniheti-d36lpfo[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359" y="4015181"/>
            <a:ext cx="2374992" cy="23749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eafCorogenes81\Desktop\12379168291788255418pitr_LEGO_smiley_--_angry.svg.med[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1222" y="4914013"/>
            <a:ext cx="1341518" cy="130126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eafCorogenes81\Desktop\Donald-Duck-Mad[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5500" y="4479440"/>
            <a:ext cx="2303462" cy="202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735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Biblical Perspective of </a:t>
            </a:r>
            <a:r>
              <a:rPr lang="en-US" b="1" dirty="0" smtClean="0">
                <a:solidFill>
                  <a:srgbClr val="FF0000"/>
                </a:solidFill>
              </a:rPr>
              <a:t>ANGER</a:t>
            </a:r>
            <a:endParaRPr lang="en-US" b="1" dirty="0">
              <a:solidFill>
                <a:srgbClr val="FF0000"/>
              </a:solidFill>
            </a:endParaRPr>
          </a:p>
        </p:txBody>
      </p:sp>
      <p:sp>
        <p:nvSpPr>
          <p:cNvPr id="3" name="Content Placeholder 2"/>
          <p:cNvSpPr>
            <a:spLocks noGrp="1"/>
          </p:cNvSpPr>
          <p:nvPr>
            <p:ph idx="1"/>
          </p:nvPr>
        </p:nvSpPr>
        <p:spPr>
          <a:xfrm>
            <a:off x="152400" y="1600200"/>
            <a:ext cx="8839200" cy="5105400"/>
          </a:xfrm>
        </p:spPr>
        <p:txBody>
          <a:bodyPr>
            <a:normAutofit fontScale="85000" lnSpcReduction="10000"/>
          </a:bodyPr>
          <a:lstStyle/>
          <a:p>
            <a:pPr algn="just"/>
            <a:r>
              <a:rPr lang="en-US" sz="2800" u="sng" dirty="0" smtClean="0"/>
              <a:t>Anger</a:t>
            </a:r>
            <a:r>
              <a:rPr lang="en-US" sz="2800" dirty="0" smtClean="0"/>
              <a:t> is a state of disturbing and energizing passion in which strong negative emotion is triggered by a perception of wrong done to oneself or others or both.  </a:t>
            </a:r>
          </a:p>
          <a:p>
            <a:pPr marL="0" indent="0" algn="just">
              <a:buNone/>
            </a:pPr>
            <a:endParaRPr lang="en-US" sz="2800" dirty="0"/>
          </a:p>
          <a:p>
            <a:pPr algn="just"/>
            <a:r>
              <a:rPr lang="en-US" sz="2800" dirty="0" smtClean="0"/>
              <a:t>Capacity for anger, like that for joy and grief, is ours as moral and relational beings made in </a:t>
            </a:r>
            <a:r>
              <a:rPr lang="en-US" sz="2800" u="sng" dirty="0" smtClean="0"/>
              <a:t>God’s image</a:t>
            </a:r>
            <a:r>
              <a:rPr lang="en-US" sz="2800" dirty="0" smtClean="0"/>
              <a:t>.</a:t>
            </a:r>
          </a:p>
          <a:p>
            <a:pPr algn="just"/>
            <a:endParaRPr lang="en-US" sz="2800" dirty="0"/>
          </a:p>
          <a:p>
            <a:pPr algn="just"/>
            <a:r>
              <a:rPr lang="en-US" sz="2800" i="1" dirty="0" smtClean="0"/>
              <a:t>So God created human beings in his image. In the image of God he created them. He created them male and female</a:t>
            </a:r>
            <a:r>
              <a:rPr lang="en-US" sz="2800" dirty="0" smtClean="0"/>
              <a:t>.         Genesis 1:27</a:t>
            </a:r>
          </a:p>
          <a:p>
            <a:pPr marL="0" indent="0" algn="just">
              <a:buNone/>
            </a:pPr>
            <a:endParaRPr lang="en-US" sz="1800" dirty="0" smtClean="0"/>
          </a:p>
          <a:p>
            <a:pPr marL="0" indent="0" algn="just">
              <a:buNone/>
            </a:pPr>
            <a:endParaRPr lang="en-US" sz="1800" dirty="0" smtClean="0"/>
          </a:p>
          <a:p>
            <a:pPr marL="0" indent="0" algn="just">
              <a:buNone/>
            </a:pPr>
            <a:endParaRPr lang="en-US" sz="2100" dirty="0"/>
          </a:p>
          <a:p>
            <a:pPr marL="0" indent="0" algn="just">
              <a:buNone/>
            </a:pPr>
            <a:endParaRPr lang="en-US" sz="2100" b="1" dirty="0" smtClean="0">
              <a:latin typeface="Times New Roman" pitchFamily="18" charset="0"/>
              <a:cs typeface="Times New Roman" pitchFamily="18" charset="0"/>
            </a:endParaRPr>
          </a:p>
          <a:p>
            <a:pPr marL="0" indent="0" algn="just">
              <a:buNone/>
            </a:pPr>
            <a:r>
              <a:rPr lang="en-US" sz="2100" b="1" dirty="0" smtClean="0">
                <a:latin typeface="Times New Roman" pitchFamily="18" charset="0"/>
                <a:cs typeface="Times New Roman" pitchFamily="18" charset="0"/>
              </a:rPr>
              <a:t>Bibliography</a:t>
            </a:r>
            <a:endParaRPr lang="en-US" sz="2100" b="1" dirty="0">
              <a:latin typeface="Times New Roman" pitchFamily="18" charset="0"/>
              <a:cs typeface="Times New Roman" pitchFamily="18" charset="0"/>
            </a:endParaRPr>
          </a:p>
          <a:p>
            <a:pPr marL="0" indent="0" algn="just">
              <a:buNone/>
            </a:pPr>
            <a:r>
              <a:rPr lang="en-US" sz="1900" dirty="0" smtClean="0">
                <a:latin typeface="Times New Roman" pitchFamily="18" charset="0"/>
                <a:cs typeface="Times New Roman" pitchFamily="18" charset="0"/>
              </a:rPr>
              <a:t>Alexander Desmond and </a:t>
            </a:r>
            <a:r>
              <a:rPr lang="en-US" sz="1900" dirty="0" err="1" smtClean="0">
                <a:latin typeface="Times New Roman" pitchFamily="18" charset="0"/>
                <a:cs typeface="Times New Roman" pitchFamily="18" charset="0"/>
              </a:rPr>
              <a:t>Rosner</a:t>
            </a:r>
            <a:r>
              <a:rPr lang="en-US" sz="1900" dirty="0" smtClean="0">
                <a:latin typeface="Times New Roman" pitchFamily="18" charset="0"/>
                <a:cs typeface="Times New Roman" pitchFamily="18" charset="0"/>
              </a:rPr>
              <a:t> Brian. </a:t>
            </a:r>
            <a:r>
              <a:rPr lang="en-US" sz="1900" i="1" dirty="0" smtClean="0">
                <a:latin typeface="Times New Roman" pitchFamily="18" charset="0"/>
                <a:cs typeface="Times New Roman" pitchFamily="18" charset="0"/>
              </a:rPr>
              <a:t>New Dictionary of Biblical Theology.</a:t>
            </a:r>
            <a:r>
              <a:rPr lang="en-US" sz="1900" dirty="0" smtClean="0">
                <a:latin typeface="Times New Roman" pitchFamily="18" charset="0"/>
                <a:cs typeface="Times New Roman" pitchFamily="18" charset="0"/>
              </a:rPr>
              <a:t> Inter-Varsity Press, 2000 </a:t>
            </a:r>
            <a:endParaRPr lang="en-US" sz="1900" dirty="0">
              <a:latin typeface="Times New Roman" pitchFamily="18" charset="0"/>
              <a:cs typeface="Times New Roman" pitchFamily="18" charset="0"/>
            </a:endParaRPr>
          </a:p>
        </p:txBody>
      </p:sp>
      <p:sp>
        <p:nvSpPr>
          <p:cNvPr id="5" name="Horizontal Scroll 4"/>
          <p:cNvSpPr/>
          <p:nvPr/>
        </p:nvSpPr>
        <p:spPr>
          <a:xfrm>
            <a:off x="304800" y="4953000"/>
            <a:ext cx="8610600" cy="99060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i="1" dirty="0" smtClean="0"/>
              <a:t>“ I believe that the human capacity for anger is rooted in the nature of God.”  </a:t>
            </a:r>
          </a:p>
          <a:p>
            <a:pPr algn="ctr"/>
            <a:r>
              <a:rPr lang="en-US" dirty="0" smtClean="0"/>
              <a:t>Dr. Gary Chapmen</a:t>
            </a:r>
            <a:endParaRPr lang="en-US" dirty="0"/>
          </a:p>
        </p:txBody>
      </p:sp>
    </p:spTree>
    <p:extLst>
      <p:ext uri="{BB962C8B-B14F-4D97-AF65-F5344CB8AC3E}">
        <p14:creationId xmlns:p14="http://schemas.microsoft.com/office/powerpoint/2010/main" val="393148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Jesus Christ ? </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For we do not have a high priest who is unable to empathize with our weaknesses, but we have one who has been tempted in every way, just as we are —yet he did not sin.</a:t>
            </a:r>
          </a:p>
          <a:p>
            <a:pPr marL="0" indent="0">
              <a:buNone/>
            </a:pPr>
            <a:r>
              <a:rPr lang="en-US" dirty="0" smtClean="0"/>
              <a:t>Hebrews 4:15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524375"/>
            <a:ext cx="204787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6100" y="4267200"/>
            <a:ext cx="3314700" cy="2486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550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smtClean="0">
                <a:solidFill>
                  <a:srgbClr val="FF0000"/>
                </a:solidFill>
              </a:rPr>
              <a:t>Anger</a:t>
            </a:r>
            <a:r>
              <a:rPr lang="en-US" dirty="0" smtClean="0"/>
              <a:t> of God</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0" indent="0">
              <a:lnSpc>
                <a:spcPct val="110000"/>
              </a:lnSpc>
              <a:buNone/>
            </a:pPr>
            <a:r>
              <a:rPr lang="en-US" b="1" dirty="0" smtClean="0"/>
              <a:t>God’s Characters</a:t>
            </a:r>
          </a:p>
          <a:p>
            <a:r>
              <a:rPr lang="en-US" dirty="0" smtClean="0"/>
              <a:t>Wrath</a:t>
            </a:r>
          </a:p>
          <a:p>
            <a:pPr marL="0" indent="0">
              <a:buNone/>
            </a:pPr>
            <a:r>
              <a:rPr lang="en-US" sz="2400" dirty="0" smtClean="0"/>
              <a:t>God </a:t>
            </a:r>
            <a:r>
              <a:rPr lang="en-US" sz="2400" dirty="0" err="1" smtClean="0"/>
              <a:t>judgeth</a:t>
            </a:r>
            <a:r>
              <a:rPr lang="en-US" sz="2400" dirty="0" smtClean="0"/>
              <a:t> the righteous, and God is angry with the wicked every day.</a:t>
            </a:r>
            <a:endParaRPr lang="en-US" sz="2400" dirty="0"/>
          </a:p>
          <a:p>
            <a:pPr marL="0" indent="0">
              <a:buNone/>
            </a:pPr>
            <a:r>
              <a:rPr lang="en-US" sz="2800" dirty="0" smtClean="0"/>
              <a:t>Psalm 7:11</a:t>
            </a:r>
            <a:endParaRPr lang="en-US" dirty="0" smtClean="0"/>
          </a:p>
          <a:p>
            <a:pPr marL="0" indent="0" algn="just">
              <a:buNone/>
            </a:pPr>
            <a:r>
              <a:rPr lang="en-US" sz="2400" dirty="0" smtClean="0"/>
              <a:t>Whoever believes in the Son has eternal life, but whoever rejects the Son will not see life, for God’s wrath remains on them.</a:t>
            </a:r>
          </a:p>
          <a:p>
            <a:pPr marL="0" indent="0">
              <a:buNone/>
            </a:pPr>
            <a:r>
              <a:rPr lang="en-US" sz="2800" dirty="0" smtClean="0"/>
              <a:t>John 3:36</a:t>
            </a:r>
            <a:endParaRPr lang="en-US" sz="2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648200"/>
            <a:ext cx="3886200" cy="20208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191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smtClean="0">
                <a:solidFill>
                  <a:srgbClr val="FF0000"/>
                </a:solidFill>
              </a:rPr>
              <a:t>Anger</a:t>
            </a:r>
            <a:r>
              <a:rPr lang="en-US" dirty="0" smtClean="0"/>
              <a:t> of God</a:t>
            </a:r>
            <a:endParaRPr lang="en-US" dirty="0"/>
          </a:p>
        </p:txBody>
      </p:sp>
      <p:sp>
        <p:nvSpPr>
          <p:cNvPr id="3" name="Content Placeholder 2"/>
          <p:cNvSpPr>
            <a:spLocks noGrp="1"/>
          </p:cNvSpPr>
          <p:nvPr>
            <p:ph idx="1"/>
          </p:nvPr>
        </p:nvSpPr>
        <p:spPr>
          <a:xfrm>
            <a:off x="76200" y="1219200"/>
            <a:ext cx="9067800" cy="4906963"/>
          </a:xfrm>
        </p:spPr>
        <p:txBody>
          <a:bodyPr>
            <a:normAutofit/>
          </a:bodyPr>
          <a:lstStyle/>
          <a:p>
            <a:pPr marL="0" indent="0">
              <a:buNone/>
            </a:pPr>
            <a:r>
              <a:rPr lang="en-US" b="1" dirty="0" smtClean="0"/>
              <a:t>God’s Characters</a:t>
            </a:r>
          </a:p>
          <a:p>
            <a:pPr>
              <a:lnSpc>
                <a:spcPct val="150000"/>
              </a:lnSpc>
            </a:pPr>
            <a:r>
              <a:rPr lang="en-US" dirty="0" smtClean="0"/>
              <a:t>Wrath</a:t>
            </a:r>
            <a:endParaRPr lang="en-US" sz="2400" dirty="0" smtClean="0"/>
          </a:p>
          <a:p>
            <a:pPr marL="0" indent="0" algn="just">
              <a:buNone/>
            </a:pPr>
            <a:r>
              <a:rPr lang="en-US" sz="2400" dirty="0" smtClean="0"/>
              <a:t>They sacrificed their sons and daughters in the fire. They practiced divination and sought omens and sold themselves to do evil in the eyes of the Lord, arousing his anger. So the Lord was very angry with Israel and removed them from his presence. Only the tribe of Judah was left,</a:t>
            </a:r>
          </a:p>
          <a:p>
            <a:pPr marL="0" indent="0">
              <a:buNone/>
            </a:pPr>
            <a:r>
              <a:rPr lang="en-US" sz="2800" dirty="0" smtClean="0"/>
              <a:t>2 Kings 17: 17-18</a:t>
            </a:r>
          </a:p>
          <a:p>
            <a:pPr marL="0" indent="0">
              <a:buNone/>
            </a:pP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1836" y="4267200"/>
            <a:ext cx="1911639" cy="2443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267200"/>
            <a:ext cx="1801933" cy="2470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971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smtClean="0">
                <a:solidFill>
                  <a:srgbClr val="FF0000"/>
                </a:solidFill>
              </a:rPr>
              <a:t>Anger </a:t>
            </a:r>
            <a:r>
              <a:rPr lang="en-US" dirty="0" smtClean="0"/>
              <a:t>of God</a:t>
            </a:r>
            <a:endParaRPr lang="en-US" dirty="0"/>
          </a:p>
        </p:txBody>
      </p:sp>
      <p:sp>
        <p:nvSpPr>
          <p:cNvPr id="4" name="Content Placeholder 3"/>
          <p:cNvSpPr>
            <a:spLocks noGrp="1"/>
          </p:cNvSpPr>
          <p:nvPr>
            <p:ph idx="1"/>
          </p:nvPr>
        </p:nvSpPr>
        <p:spPr>
          <a:xfrm>
            <a:off x="152400" y="1600200"/>
            <a:ext cx="8534400" cy="4525963"/>
          </a:xfrm>
        </p:spPr>
        <p:txBody>
          <a:bodyPr/>
          <a:lstStyle/>
          <a:p>
            <a:pPr marL="0" indent="0">
              <a:buNone/>
            </a:pPr>
            <a:r>
              <a:rPr lang="en-US" b="1" dirty="0" smtClean="0"/>
              <a:t>God’s Characters</a:t>
            </a:r>
            <a:endParaRPr lang="en-US" dirty="0" smtClean="0"/>
          </a:p>
          <a:p>
            <a:pPr>
              <a:lnSpc>
                <a:spcPct val="150000"/>
              </a:lnSpc>
            </a:pPr>
            <a:r>
              <a:rPr lang="en-US" dirty="0" smtClean="0"/>
              <a:t>Slow to anger</a:t>
            </a:r>
          </a:p>
          <a:p>
            <a:pPr marL="0" indent="0" algn="just">
              <a:buNone/>
            </a:pPr>
            <a:r>
              <a:rPr lang="en-US" sz="2400" dirty="0" smtClean="0"/>
              <a:t>And he passed in front of Moses, proclaiming, “The Lord, the Lord, the compassionate and gracious God, slow to anger, abounding in love and faithfulness, </a:t>
            </a:r>
          </a:p>
          <a:p>
            <a:pPr marL="0" indent="0" algn="just">
              <a:buNone/>
            </a:pPr>
            <a:r>
              <a:rPr lang="en-US" sz="2800" dirty="0" smtClean="0"/>
              <a:t>Exodus 34:6</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859" y="3962400"/>
            <a:ext cx="3431392" cy="2733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640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smtClean="0">
                <a:solidFill>
                  <a:srgbClr val="FF0000"/>
                </a:solidFill>
              </a:rPr>
              <a:t>Anger</a:t>
            </a:r>
            <a:r>
              <a:rPr lang="en-US" dirty="0" smtClean="0"/>
              <a:t> of God</a:t>
            </a:r>
            <a:endParaRPr lang="en-US" dirty="0"/>
          </a:p>
        </p:txBody>
      </p:sp>
      <p:sp>
        <p:nvSpPr>
          <p:cNvPr id="3" name="Content Placeholder 2"/>
          <p:cNvSpPr>
            <a:spLocks noGrp="1"/>
          </p:cNvSpPr>
          <p:nvPr>
            <p:ph idx="1"/>
          </p:nvPr>
        </p:nvSpPr>
        <p:spPr/>
        <p:txBody>
          <a:bodyPr/>
          <a:lstStyle/>
          <a:p>
            <a:pPr marL="0" indent="0">
              <a:buNone/>
            </a:pPr>
            <a:r>
              <a:rPr lang="en-US" b="1" dirty="0" smtClean="0"/>
              <a:t>God’ Characters</a:t>
            </a:r>
          </a:p>
          <a:p>
            <a:r>
              <a:rPr lang="en-US" dirty="0" smtClean="0"/>
              <a:t>Faithfulness</a:t>
            </a:r>
          </a:p>
          <a:p>
            <a:pPr marL="0" indent="0">
              <a:buNone/>
            </a:pPr>
            <a:r>
              <a:rPr lang="en-US" dirty="0" smtClean="0"/>
              <a:t>If we confess our sins, he is faithful and just and will forgive us our sins and purify us from all unrighteousness.</a:t>
            </a:r>
          </a:p>
          <a:p>
            <a:pPr marL="0" indent="0">
              <a:buNone/>
            </a:pPr>
            <a:r>
              <a:rPr lang="en-US" dirty="0" smtClean="0"/>
              <a:t>1 John 1:9</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362450"/>
            <a:ext cx="3175000" cy="2381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532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smtClean="0">
                <a:solidFill>
                  <a:srgbClr val="FF0000"/>
                </a:solidFill>
              </a:rPr>
              <a:t>Anger</a:t>
            </a:r>
            <a:r>
              <a:rPr lang="en-US" dirty="0" smtClean="0"/>
              <a:t> of God</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God’s Characters </a:t>
            </a:r>
          </a:p>
          <a:p>
            <a:r>
              <a:rPr lang="en-US" dirty="0" smtClean="0"/>
              <a:t> Holiness and Love</a:t>
            </a:r>
          </a:p>
          <a:p>
            <a:pPr marL="0" indent="0" algn="just">
              <a:buNone/>
            </a:pPr>
            <a:r>
              <a:rPr lang="en-US" sz="2400" dirty="0" smtClean="0"/>
              <a:t>Dear friends, let us love one another, for love comes from God. Everyone who loves has been born of God and knows God.  Whoever does not love does not know God, because God is love. This is how God showed his love among us: He sent his one and only Son into the world that we might live through him. </a:t>
            </a:r>
            <a:endParaRPr lang="en-US" sz="2400" dirty="0"/>
          </a:p>
          <a:p>
            <a:pPr marL="0" indent="0">
              <a:buNone/>
            </a:pPr>
            <a:r>
              <a:rPr lang="en-US" sz="2800" dirty="0" smtClean="0"/>
              <a:t>1 John 4: 7-9</a:t>
            </a:r>
            <a:endParaRPr lang="en-US" sz="2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724400"/>
            <a:ext cx="24098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033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581</Words>
  <Application>Microsoft Office PowerPoint</Application>
  <PresentationFormat>On-screen Show (4:3)</PresentationFormat>
  <Paragraphs>70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The Biblical Perspective of ANGER</vt:lpstr>
      <vt:lpstr>What about Jesus Christ ? </vt:lpstr>
      <vt:lpstr>The Anger of God</vt:lpstr>
      <vt:lpstr>The Anger of God</vt:lpstr>
      <vt:lpstr>The Anger of God</vt:lpstr>
      <vt:lpstr>The Anger of God</vt:lpstr>
      <vt:lpstr>The Anger of God</vt:lpstr>
      <vt:lpstr>How to handle with Angry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DeafCorogenes81</dc:creator>
  <cp:lastModifiedBy>DeafCorogenes81</cp:lastModifiedBy>
  <cp:revision>30</cp:revision>
  <cp:lastPrinted>2012-08-05T08:18:46Z</cp:lastPrinted>
  <dcterms:created xsi:type="dcterms:W3CDTF">2012-08-05T00:23:38Z</dcterms:created>
  <dcterms:modified xsi:type="dcterms:W3CDTF">2012-08-05T12:48:09Z</dcterms:modified>
</cp:coreProperties>
</file>