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7" r:id="rId4"/>
    <p:sldId id="258" r:id="rId5"/>
    <p:sldId id="259" r:id="rId6"/>
    <p:sldId id="263" r:id="rId7"/>
    <p:sldId id="260" r:id="rId8"/>
    <p:sldId id="264" r:id="rId9"/>
    <p:sldId id="262" r:id="rId10"/>
    <p:sldId id="265" r:id="rId11"/>
    <p:sldId id="267" r:id="rId12"/>
    <p:sldId id="266"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61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488"/>
            <a:ext cx="7772400" cy="1470025"/>
          </a:xfrm>
        </p:spPr>
        <p:txBody>
          <a:bodyPr anchor="ctr"/>
          <a:lstStyle/>
          <a:p>
            <a:r>
              <a:rPr kumimoji="0" lang="en-US" smtClean="0"/>
              <a:t>Click to edit Master title style</a:t>
            </a:r>
            <a:endParaRPr kumimoji="0" lang="en-US"/>
          </a:p>
        </p:txBody>
      </p:sp>
      <p:sp>
        <p:nvSpPr>
          <p:cNvPr id="3" name="Subtitle 2"/>
          <p:cNvSpPr>
            <a:spLocks noGrp="1"/>
          </p:cNvSpPr>
          <p:nvPr>
            <p:ph type="subTitle" idx="1"/>
          </p:nvPr>
        </p:nvSpPr>
        <p:spPr>
          <a:xfrm>
            <a:off x="1623397" y="3214686"/>
            <a:ext cx="5897206" cy="1500198"/>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B030D6DF-885E-49F8-AB8F-E91290EA1277}" type="datetimeFigureOut">
              <a:rPr lang="en-US" smtClean="0"/>
              <a:t>5/27/2012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AE9BE7-49F4-46C6-A3AE-D6386DDC11B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30D6DF-885E-49F8-AB8F-E91290EA1277}" type="datetimeFigureOut">
              <a:rPr lang="en-US" smtClean="0"/>
              <a:t>5/27/2012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AE9BE7-49F4-46C6-A3AE-D6386DDC11B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43768" y="642918"/>
            <a:ext cx="1543032" cy="5483246"/>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42918"/>
            <a:ext cx="6615130" cy="548324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30D6DF-885E-49F8-AB8F-E91290EA1277}" type="datetimeFigureOut">
              <a:rPr lang="en-US" smtClean="0"/>
              <a:t>5/27/2012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AE9BE7-49F4-46C6-A3AE-D6386DDC11B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lvl1pPr>
              <a:buSzPct val="50000"/>
              <a:buFont typeface="Wingdings"/>
              <a:buChar char=""/>
              <a:defRPr/>
            </a:lvl1pPr>
            <a:lvl2pPr>
              <a:buSzPct val="50000"/>
              <a:buFont typeface="Wingdings 2"/>
              <a:buChar char=""/>
              <a:defRPr/>
            </a:lvl2pPr>
            <a:lvl3pPr>
              <a:buSzPct val="50000"/>
              <a:buFont typeface="Wingdings"/>
              <a:buChar char="Y"/>
              <a:defRPr/>
            </a:lvl3pPr>
            <a:lvl4pPr>
              <a:buSzPct val="50000"/>
              <a:buFont typeface="Wingdings 2"/>
              <a:buChar char="³"/>
              <a:defRPr/>
            </a:lvl4pPr>
            <a:lvl5pPr>
              <a:buSzPct val="50000"/>
              <a:buFont typeface="Wingdings 2"/>
              <a:buChar char=""/>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30D6DF-885E-49F8-AB8F-E91290EA1277}" type="datetimeFigureOut">
              <a:rPr lang="en-US" smtClean="0"/>
              <a:t>5/27/2012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AE9BE7-49F4-46C6-A3AE-D6386DDC11B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643183"/>
            <a:ext cx="6457968" cy="1362075"/>
          </a:xfrm>
        </p:spPr>
        <p:txBody>
          <a:bodyPr anchor="ctr"/>
          <a:lstStyle>
            <a:lvl1pPr algn="l">
              <a:defRPr sz="4000" b="0"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009383"/>
            <a:ext cx="4529142" cy="1500187"/>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30D6DF-885E-49F8-AB8F-E91290EA1277}" type="datetimeFigureOut">
              <a:rPr lang="en-US" smtClean="0"/>
              <a:t>5/27/2012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AE9BE7-49F4-46C6-A3AE-D6386DDC11B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30D6DF-885E-49F8-AB8F-E91290EA1277}" type="datetimeFigureOut">
              <a:rPr lang="en-US" smtClean="0"/>
              <a:t>5/27/2012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AE9BE7-49F4-46C6-A3AE-D6386DDC11B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0"/>
            </a:lvl1pPr>
            <a:lvl2pPr marL="457200" indent="0">
              <a:buNone/>
              <a:defRPr sz="2000" b="0"/>
            </a:lvl2pPr>
            <a:lvl3pPr marL="914400" indent="0">
              <a:buNone/>
              <a:defRPr sz="1800" b="0"/>
            </a:lvl3pPr>
            <a:lvl4pPr marL="1371600" indent="0">
              <a:buNone/>
              <a:defRPr sz="1600" b="0"/>
            </a:lvl4pPr>
            <a:lvl5pPr marL="1828800" indent="0">
              <a:buNone/>
              <a:defRPr sz="1600" b="0"/>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0">
                <a:effectLst/>
              </a:defRPr>
            </a:lvl1pPr>
            <a:lvl2pPr marL="457200" indent="0">
              <a:buNone/>
              <a:defRPr sz="2000" b="0">
                <a:effectLst/>
              </a:defRPr>
            </a:lvl2pPr>
            <a:lvl3pPr marL="914400" indent="0">
              <a:buNone/>
              <a:defRPr sz="1800" b="0">
                <a:effectLst/>
              </a:defRPr>
            </a:lvl3pPr>
            <a:lvl4pPr marL="1371600" indent="0">
              <a:buNone/>
              <a:defRPr sz="1600" b="0">
                <a:effectLst/>
              </a:defRPr>
            </a:lvl4pPr>
            <a:lvl5pPr marL="1828800" indent="0">
              <a:buNone/>
              <a:defRPr sz="1600" b="0">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030D6DF-885E-49F8-AB8F-E91290EA1277}" type="datetimeFigureOut">
              <a:rPr lang="en-US" smtClean="0"/>
              <a:t>5/27/2012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AE9BE7-49F4-46C6-A3AE-D6386DDC11B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030D6DF-885E-49F8-AB8F-E91290EA1277}" type="datetimeFigureOut">
              <a:rPr lang="en-US" smtClean="0"/>
              <a:t>5/27/2012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AE9BE7-49F4-46C6-A3AE-D6386DDC11B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30D6DF-885E-49F8-AB8F-E91290EA1277}" type="datetimeFigureOut">
              <a:rPr lang="en-US" smtClean="0"/>
              <a:t>5/27/2012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AE9BE7-49F4-46C6-A3AE-D6386DDC11B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571480"/>
            <a:ext cx="3008313" cy="1071570"/>
          </a:xfrm>
        </p:spPr>
        <p:txBody>
          <a:bodyPr anchor="t"/>
          <a:lstStyle>
            <a:lvl1pPr algn="l">
              <a:defRPr sz="2000" b="0">
                <a:effectLst/>
              </a:defRPr>
            </a:lvl1pPr>
          </a:lstStyle>
          <a:p>
            <a:r>
              <a:rPr kumimoji="0" lang="en-US" smtClean="0"/>
              <a:t>Click to edit Master title style</a:t>
            </a:r>
            <a:endParaRPr kumimoji="0" lang="en-US"/>
          </a:p>
        </p:txBody>
      </p:sp>
      <p:sp>
        <p:nvSpPr>
          <p:cNvPr id="3" name="Content Placeholder 2"/>
          <p:cNvSpPr>
            <a:spLocks noGrp="1"/>
          </p:cNvSpPr>
          <p:nvPr>
            <p:ph idx="1"/>
          </p:nvPr>
        </p:nvSpPr>
        <p:spPr>
          <a:xfrm>
            <a:off x="3575050" y="571481"/>
            <a:ext cx="5111750" cy="555468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457201" y="1643051"/>
            <a:ext cx="3008313" cy="44831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30D6DF-885E-49F8-AB8F-E91290EA1277}" type="datetimeFigureOut">
              <a:rPr lang="en-US" smtClean="0"/>
              <a:t>5/27/2012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AE9BE7-49F4-46C6-A3AE-D6386DDC11B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2910" y="687306"/>
            <a:ext cx="850886" cy="4670520"/>
          </a:xfrm>
        </p:spPr>
        <p:txBody>
          <a:bodyPr vert="eaVert" anchor="ctr"/>
          <a:lstStyle>
            <a:lvl1pPr algn="ctr">
              <a:defRPr sz="2000" b="0">
                <a:gradFill flip="none" rotWithShape="1">
                  <a:gsLst>
                    <a:gs pos="0">
                      <a:srgbClr val="000082"/>
                    </a:gs>
                    <a:gs pos="30000">
                      <a:srgbClr val="66008F"/>
                    </a:gs>
                    <a:gs pos="64999">
                      <a:srgbClr val="BA0066"/>
                    </a:gs>
                    <a:gs pos="89999">
                      <a:srgbClr val="FF0000"/>
                    </a:gs>
                    <a:gs pos="100000">
                      <a:srgbClr val="FF8200"/>
                    </a:gs>
                  </a:gsLst>
                  <a:lin ang="16200000" scaled="1"/>
                  <a:tileRect/>
                </a:gradFill>
                <a:effectLst/>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500166" y="684213"/>
            <a:ext cx="6929486" cy="4673613"/>
          </a:xfrm>
          <a:prstGeom prst="roundRect">
            <a:avLst>
              <a:gd name="adj" fmla="val 5966"/>
            </a:avLst>
          </a:prstGeom>
          <a:solidFill>
            <a:schemeClr val="bg2">
              <a:tint val="60000"/>
              <a:alpha val="50000"/>
            </a:schemeClr>
          </a:solidFill>
          <a:effectLst>
            <a:outerShdw blurRad="127000" dist="101600" dir="2700000" algn="tl" rotWithShape="0">
              <a:srgbClr val="000000">
                <a:alpha val="43137"/>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a:p>
        </p:txBody>
      </p:sp>
      <p:sp>
        <p:nvSpPr>
          <p:cNvPr id="4" name="Text Placeholder 3"/>
          <p:cNvSpPr>
            <a:spLocks noGrp="1"/>
          </p:cNvSpPr>
          <p:nvPr>
            <p:ph type="body" sz="half" idx="2"/>
          </p:nvPr>
        </p:nvSpPr>
        <p:spPr>
          <a:xfrm>
            <a:off x="1500166" y="5481658"/>
            <a:ext cx="6924037" cy="804862"/>
          </a:xfrm>
        </p:spPr>
        <p:txBody>
          <a:bodyPr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30D6DF-885E-49F8-AB8F-E91290EA1277}" type="datetimeFigureOut">
              <a:rPr lang="en-US" smtClean="0"/>
              <a:t>5/27/2012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AE9BE7-49F4-46C6-A3AE-D6386DDC11B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rtlCol="0" anchor="ctr">
            <a:normAutofit/>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7010400" y="6356350"/>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B030D6DF-885E-49F8-AB8F-E91290EA1277}" type="datetimeFigureOut">
              <a:rPr lang="en-US" smtClean="0"/>
              <a:t>5/27/2012</a:t>
            </a:fld>
            <a:endParaRPr lang="en-US"/>
          </a:p>
        </p:txBody>
      </p:sp>
      <p:sp>
        <p:nvSpPr>
          <p:cNvPr id="5" name="Footer Placeholder 4"/>
          <p:cNvSpPr>
            <a:spLocks noGrp="1"/>
          </p:cNvSpPr>
          <p:nvPr>
            <p:ph type="ftr" sz="quarter" idx="3"/>
          </p:nvPr>
        </p:nvSpPr>
        <p:spPr>
          <a:xfrm>
            <a:off x="0" y="6356350"/>
            <a:ext cx="2895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01090" y="0"/>
            <a:ext cx="642910" cy="571480"/>
          </a:xfrm>
          <a:prstGeom prst="roundRect">
            <a:avLst>
              <a:gd name="adj" fmla="val 16667"/>
            </a:avLst>
          </a:prstGeom>
        </p:spPr>
        <p:txBody>
          <a:bodyPr vert="horz" rtlCol="0" anchor="ctr"/>
          <a:lstStyle>
            <a:lvl1pPr algn="ctr" eaLnBrk="1" latinLnBrk="0" hangingPunct="1">
              <a:defRPr kumimoji="0" sz="1200">
                <a:solidFill>
                  <a:schemeClr val="tx1">
                    <a:tint val="75000"/>
                  </a:schemeClr>
                </a:solidFill>
              </a:defRPr>
            </a:lvl1pPr>
          </a:lstStyle>
          <a:p>
            <a:fld id="{19AE9BE7-49F4-46C6-A3AE-D6386DDC11B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400" kern="1200">
          <a:gradFill flip="none" rotWithShape="1">
            <a:gsLst>
              <a:gs pos="0">
                <a:srgbClr val="000082"/>
              </a:gs>
              <a:gs pos="30000">
                <a:srgbClr val="66008F"/>
              </a:gs>
              <a:gs pos="64999">
                <a:srgbClr val="BA0066"/>
              </a:gs>
              <a:gs pos="89999">
                <a:srgbClr val="FF0000"/>
              </a:gs>
              <a:gs pos="100000">
                <a:srgbClr val="FF8200"/>
              </a:gs>
            </a:gsLst>
            <a:lin ang="5400000" scaled="1"/>
            <a:tileRect/>
          </a:gradFill>
          <a:effectLst>
            <a:outerShdw blurRad="50800" dist="50800" dir="2700000" algn="tl" rotWithShape="0">
              <a:srgbClr val="000000">
                <a:alpha val="43137"/>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50000"/>
        <a:buFont typeface="Wingdings"/>
        <a:buChar char="z"/>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50000"/>
        <a:buFont typeface="Wingdings 2"/>
        <a:buChar char="ø"/>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50000"/>
        <a:buFont typeface="Wingdings"/>
        <a:buChar char="Y"/>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50000"/>
        <a:buFont typeface="Wingdings 2"/>
        <a:buChar char="³"/>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50000"/>
        <a:buFont typeface="Wingdings 2"/>
        <a:buChar char="¹"/>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en.wikipedia.org/wiki/File:Schindler,_Oskar.jpg" TargetMode="Externa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04800"/>
            <a:ext cx="8839200" cy="2155825"/>
          </a:xfrm>
        </p:spPr>
        <p:txBody>
          <a:bodyPr>
            <a:normAutofit/>
          </a:bodyPr>
          <a:lstStyle/>
          <a:p>
            <a:r>
              <a:rPr lang="en-US" b="1" dirty="0" smtClean="0"/>
              <a:t>Preserve Life</a:t>
            </a:r>
            <a:br>
              <a:rPr lang="en-US" b="1" dirty="0" smtClean="0"/>
            </a:br>
            <a:r>
              <a:rPr lang="en-US" b="1" dirty="0" smtClean="0"/>
              <a:t>and</a:t>
            </a:r>
            <a:br>
              <a:rPr lang="en-US" b="1" dirty="0" smtClean="0"/>
            </a:br>
            <a:r>
              <a:rPr lang="en-US" b="1" dirty="0" smtClean="0"/>
              <a:t>Prevent Decay</a:t>
            </a:r>
            <a:endParaRPr lang="en-US" b="1" dirty="0"/>
          </a:p>
        </p:txBody>
      </p:sp>
      <p:sp>
        <p:nvSpPr>
          <p:cNvPr id="3" name="Subtitle 2"/>
          <p:cNvSpPr>
            <a:spLocks noGrp="1"/>
          </p:cNvSpPr>
          <p:nvPr>
            <p:ph type="subTitle" idx="1"/>
          </p:nvPr>
        </p:nvSpPr>
        <p:spPr>
          <a:xfrm>
            <a:off x="152400" y="2667000"/>
            <a:ext cx="8839200" cy="4038600"/>
          </a:xfrm>
        </p:spPr>
        <p:txBody>
          <a:bodyPr>
            <a:noAutofit/>
          </a:bodyPr>
          <a:lstStyle/>
          <a:p>
            <a:r>
              <a:rPr lang="en-US" dirty="0" smtClean="0"/>
              <a:t>Ye are the salt of the earth: but if the salt have lost his </a:t>
            </a:r>
            <a:r>
              <a:rPr lang="en-US" dirty="0" err="1" smtClean="0"/>
              <a:t>savour</a:t>
            </a:r>
            <a:r>
              <a:rPr lang="en-US" dirty="0" smtClean="0"/>
              <a:t>, wherewith shall it be salted? it is thenceforth good for nothing, but to be cast out, and to be trodden under foot of men</a:t>
            </a:r>
            <a:r>
              <a:rPr lang="en-US" dirty="0" smtClean="0"/>
              <a:t>.</a:t>
            </a:r>
          </a:p>
          <a:p>
            <a:r>
              <a:rPr lang="en-US" dirty="0" smtClean="0"/>
              <a:t>Matthew 5:13</a:t>
            </a:r>
          </a:p>
          <a:p>
            <a:r>
              <a:rPr lang="en-US" sz="2400" dirty="0" smtClean="0"/>
              <a:t>May 27, 2012</a:t>
            </a:r>
          </a:p>
          <a:p>
            <a:r>
              <a:rPr lang="en-US" sz="2400" dirty="0" smtClean="0"/>
              <a:t>Rev. David B. Hanson</a:t>
            </a:r>
          </a:p>
          <a:p>
            <a:r>
              <a:rPr lang="en-US" sz="2400" dirty="0" smtClean="0"/>
              <a:t>Deaf Liberty Baptist Church</a:t>
            </a:r>
          </a:p>
          <a:p>
            <a:r>
              <a:rPr lang="en-US" sz="2400" dirty="0" smtClean="0"/>
              <a:t>Overland Park, Kansas</a:t>
            </a: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Live </a:t>
            </a:r>
            <a:r>
              <a:rPr lang="en-US" b="1" dirty="0" smtClean="0"/>
              <a:t>as the Salt of the </a:t>
            </a:r>
            <a:r>
              <a:rPr lang="en-US" b="1" dirty="0" smtClean="0"/>
              <a:t>Earth</a:t>
            </a:r>
            <a:endParaRPr lang="en-US" b="1" dirty="0"/>
          </a:p>
        </p:txBody>
      </p:sp>
      <p:sp>
        <p:nvSpPr>
          <p:cNvPr id="3" name="Content Placeholder 2"/>
          <p:cNvSpPr>
            <a:spLocks noGrp="1"/>
          </p:cNvSpPr>
          <p:nvPr>
            <p:ph idx="1"/>
          </p:nvPr>
        </p:nvSpPr>
        <p:spPr>
          <a:xfrm>
            <a:off x="228600" y="1600200"/>
            <a:ext cx="8686800" cy="4525963"/>
          </a:xfrm>
        </p:spPr>
        <p:txBody>
          <a:bodyPr>
            <a:normAutofit/>
          </a:bodyPr>
          <a:lstStyle/>
          <a:p>
            <a:r>
              <a:rPr lang="en-US" sz="3600" dirty="0" smtClean="0"/>
              <a:t>We prevent </a:t>
            </a:r>
            <a:r>
              <a:rPr lang="en-US" sz="3600" dirty="0" smtClean="0"/>
              <a:t>destruction and </a:t>
            </a:r>
            <a:r>
              <a:rPr lang="en-US" sz="3600" dirty="0" smtClean="0"/>
              <a:t>decay.</a:t>
            </a:r>
          </a:p>
          <a:p>
            <a:r>
              <a:rPr lang="en-US" sz="3600" dirty="0" smtClean="0"/>
              <a:t>We preserve life.</a:t>
            </a:r>
          </a:p>
          <a:p>
            <a:r>
              <a:rPr lang="en-US" sz="3600" dirty="0" smtClean="0"/>
              <a:t>We resist sin, evil, and wickedness</a:t>
            </a:r>
            <a:r>
              <a:rPr lang="en-US" sz="3600" dirty="0" smtClean="0"/>
              <a:t>.</a:t>
            </a:r>
          </a:p>
          <a:p>
            <a:r>
              <a:rPr lang="en-US" sz="3600" dirty="0" smtClean="0"/>
              <a:t>We fight against wickedness and darkness.</a:t>
            </a:r>
            <a:endParaRPr lang="en-US" sz="36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Live </a:t>
            </a:r>
            <a:r>
              <a:rPr lang="en-US" b="1" dirty="0" smtClean="0"/>
              <a:t>as the Salt of the </a:t>
            </a:r>
            <a:r>
              <a:rPr lang="en-US" b="1" dirty="0" smtClean="0"/>
              <a:t>Earth</a:t>
            </a:r>
            <a:endParaRPr lang="en-US" b="1" dirty="0"/>
          </a:p>
        </p:txBody>
      </p:sp>
      <p:sp>
        <p:nvSpPr>
          <p:cNvPr id="3" name="Content Placeholder 2"/>
          <p:cNvSpPr>
            <a:spLocks noGrp="1"/>
          </p:cNvSpPr>
          <p:nvPr>
            <p:ph idx="1"/>
          </p:nvPr>
        </p:nvSpPr>
        <p:spPr>
          <a:xfrm>
            <a:off x="228600" y="1600200"/>
            <a:ext cx="8686800" cy="4525963"/>
          </a:xfrm>
        </p:spPr>
        <p:txBody>
          <a:bodyPr>
            <a:normAutofit/>
          </a:bodyPr>
          <a:lstStyle/>
          <a:p>
            <a:r>
              <a:rPr lang="en-US" sz="3600" dirty="0" smtClean="0"/>
              <a:t>We promote </a:t>
            </a:r>
            <a:r>
              <a:rPr lang="en-US" sz="3600" dirty="0" smtClean="0"/>
              <a:t>life and </a:t>
            </a:r>
            <a:r>
              <a:rPr lang="en-US" sz="3600" dirty="0" smtClean="0"/>
              <a:t>growth.</a:t>
            </a:r>
          </a:p>
          <a:p>
            <a:r>
              <a:rPr lang="en-US" sz="3600" dirty="0" smtClean="0"/>
              <a:t>We engage </a:t>
            </a:r>
            <a:r>
              <a:rPr lang="en-US" sz="3600" dirty="0" smtClean="0"/>
              <a:t>in </a:t>
            </a:r>
            <a:r>
              <a:rPr lang="en-US" sz="3600" dirty="0" smtClean="0"/>
              <a:t>missions</a:t>
            </a:r>
            <a:r>
              <a:rPr lang="en-US" sz="3600" dirty="0" smtClean="0"/>
              <a:t>, evangelism, and </a:t>
            </a:r>
            <a:r>
              <a:rPr lang="en-US" sz="3600" dirty="0" smtClean="0"/>
              <a:t>witnessing.</a:t>
            </a:r>
          </a:p>
          <a:p>
            <a:r>
              <a:rPr lang="en-US" sz="3600" dirty="0" smtClean="0"/>
              <a:t>We have prayers </a:t>
            </a:r>
            <a:r>
              <a:rPr lang="en-US" sz="3600" dirty="0" smtClean="0"/>
              <a:t>of intercession for the </a:t>
            </a:r>
            <a:r>
              <a:rPr lang="en-US" sz="3600" dirty="0" smtClean="0"/>
              <a:t>world.</a:t>
            </a:r>
            <a:endParaRPr lang="en-US" sz="3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normAutofit/>
          </a:bodyPr>
          <a:lstStyle/>
          <a:p>
            <a:r>
              <a:rPr lang="en-US" b="1" dirty="0" smtClean="0"/>
              <a:t>Do Not Resist </a:t>
            </a:r>
            <a:r>
              <a:rPr lang="en-US" b="1" dirty="0" smtClean="0"/>
              <a:t>Our </a:t>
            </a:r>
            <a:r>
              <a:rPr lang="en-US" b="1" dirty="0" smtClean="0"/>
              <a:t>Saltiness</a:t>
            </a:r>
            <a:endParaRPr lang="en-US" dirty="0"/>
          </a:p>
        </p:txBody>
      </p:sp>
      <p:sp>
        <p:nvSpPr>
          <p:cNvPr id="3" name="Content Placeholder 2"/>
          <p:cNvSpPr>
            <a:spLocks noGrp="1"/>
          </p:cNvSpPr>
          <p:nvPr>
            <p:ph idx="1"/>
          </p:nvPr>
        </p:nvSpPr>
        <p:spPr/>
        <p:txBody>
          <a:bodyPr>
            <a:normAutofit/>
          </a:bodyPr>
          <a:lstStyle/>
          <a:p>
            <a:r>
              <a:rPr lang="en-US" sz="3600" dirty="0" smtClean="0"/>
              <a:t>Jesus gives us a warning about salt losing its </a:t>
            </a:r>
            <a:r>
              <a:rPr lang="en-US" sz="3600" dirty="0" smtClean="0"/>
              <a:t>saltiness.</a:t>
            </a:r>
          </a:p>
          <a:p>
            <a:r>
              <a:rPr lang="en-US" sz="3600" dirty="0" smtClean="0"/>
              <a:t>Salt is obtained </a:t>
            </a:r>
            <a:r>
              <a:rPr lang="en-US" sz="3600" dirty="0" smtClean="0"/>
              <a:t>from evaporated pools by the shore of the Dead or Salt Sea.</a:t>
            </a:r>
          </a:p>
          <a:p>
            <a:r>
              <a:rPr lang="en-US" sz="3600" dirty="0" smtClean="0"/>
              <a:t>Salt </a:t>
            </a:r>
            <a:r>
              <a:rPr lang="en-US" sz="3600" dirty="0" smtClean="0"/>
              <a:t>crust, dug up from the surface of the soil, is never pure, but contains impurities.</a:t>
            </a:r>
            <a:endParaRPr lang="en-US" sz="3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normAutofit/>
          </a:bodyPr>
          <a:lstStyle/>
          <a:p>
            <a:r>
              <a:rPr lang="en-US" b="1" dirty="0" smtClean="0"/>
              <a:t>Do Not Resist </a:t>
            </a:r>
            <a:r>
              <a:rPr lang="en-US" b="1" dirty="0" smtClean="0"/>
              <a:t>Our </a:t>
            </a:r>
            <a:r>
              <a:rPr lang="en-US" b="1" dirty="0" smtClean="0"/>
              <a:t>Saltiness</a:t>
            </a:r>
            <a:endParaRPr lang="en-US" dirty="0"/>
          </a:p>
        </p:txBody>
      </p:sp>
      <p:sp>
        <p:nvSpPr>
          <p:cNvPr id="3" name="Content Placeholder 2"/>
          <p:cNvSpPr>
            <a:spLocks noGrp="1"/>
          </p:cNvSpPr>
          <p:nvPr>
            <p:ph idx="1"/>
          </p:nvPr>
        </p:nvSpPr>
        <p:spPr/>
        <p:txBody>
          <a:bodyPr>
            <a:normAutofit/>
          </a:bodyPr>
          <a:lstStyle/>
          <a:p>
            <a:r>
              <a:rPr lang="en-US" sz="3600" dirty="0" smtClean="0"/>
              <a:t>Jesus gives us a warning about salt losing its </a:t>
            </a:r>
            <a:r>
              <a:rPr lang="en-US" sz="3600" dirty="0" smtClean="0"/>
              <a:t>saltiness.</a:t>
            </a:r>
          </a:p>
          <a:p>
            <a:r>
              <a:rPr lang="en-US" sz="3600" dirty="0" smtClean="0"/>
              <a:t>Salt is obtained </a:t>
            </a:r>
            <a:r>
              <a:rPr lang="en-US" sz="3600" dirty="0" smtClean="0"/>
              <a:t>from evaporated </a:t>
            </a:r>
            <a:r>
              <a:rPr lang="en-US" sz="3600" dirty="0" smtClean="0"/>
              <a:t>water.</a:t>
            </a:r>
            <a:endParaRPr lang="en-US" sz="3600" dirty="0" smtClean="0"/>
          </a:p>
          <a:p>
            <a:r>
              <a:rPr lang="en-US" sz="3600" dirty="0" smtClean="0"/>
              <a:t>Salt crust </a:t>
            </a:r>
            <a:r>
              <a:rPr lang="en-US" sz="3600" dirty="0" smtClean="0"/>
              <a:t>contains impurities.</a:t>
            </a:r>
            <a:endParaRPr lang="en-US" sz="3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normAutofit/>
          </a:bodyPr>
          <a:lstStyle/>
          <a:p>
            <a:r>
              <a:rPr lang="en-US" b="1" dirty="0" smtClean="0"/>
              <a:t>Do Not Resist </a:t>
            </a:r>
            <a:r>
              <a:rPr lang="en-US" b="1" dirty="0" smtClean="0"/>
              <a:t>Our </a:t>
            </a:r>
            <a:r>
              <a:rPr lang="en-US" b="1" dirty="0" smtClean="0"/>
              <a:t>Saltiness</a:t>
            </a:r>
            <a:endParaRPr lang="en-US" dirty="0"/>
          </a:p>
        </p:txBody>
      </p:sp>
      <p:sp>
        <p:nvSpPr>
          <p:cNvPr id="3" name="Content Placeholder 2"/>
          <p:cNvSpPr>
            <a:spLocks noGrp="1"/>
          </p:cNvSpPr>
          <p:nvPr>
            <p:ph idx="1"/>
          </p:nvPr>
        </p:nvSpPr>
        <p:spPr/>
        <p:txBody>
          <a:bodyPr>
            <a:normAutofit/>
          </a:bodyPr>
          <a:lstStyle/>
          <a:p>
            <a:r>
              <a:rPr lang="en-US" sz="3600" dirty="0" smtClean="0"/>
              <a:t>Do not lose your </a:t>
            </a:r>
            <a:r>
              <a:rPr lang="en-US" sz="3600" dirty="0" smtClean="0"/>
              <a:t>vision of the </a:t>
            </a:r>
            <a:r>
              <a:rPr lang="en-US" sz="3600" dirty="0" smtClean="0"/>
              <a:t>Great Commission.</a:t>
            </a:r>
          </a:p>
          <a:p>
            <a:r>
              <a:rPr lang="en-US" sz="3600" dirty="0" smtClean="0"/>
              <a:t>Do not think </a:t>
            </a:r>
            <a:r>
              <a:rPr lang="en-US" sz="3600" dirty="0" smtClean="0"/>
              <a:t>and act like </a:t>
            </a:r>
            <a:r>
              <a:rPr lang="en-US" sz="3600" dirty="0" smtClean="0"/>
              <a:t>the non-Christians.</a:t>
            </a:r>
          </a:p>
          <a:p>
            <a:endParaRPr lang="en-US" sz="3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Oscar Schindler</a:t>
            </a:r>
            <a:endParaRPr lang="en-US" b="1" dirty="0"/>
          </a:p>
        </p:txBody>
      </p:sp>
      <p:pic>
        <p:nvPicPr>
          <p:cNvPr id="22530" name="Picture 2" descr="http://upload.wikimedia.org/wikipedia/en/thumb/3/38/Schindler%2C_Oskar.jpg/220px-Schindler%2C_Oskar.jpg">
            <a:hlinkClick r:id="rId2"/>
          </p:cNvPr>
          <p:cNvPicPr>
            <a:picLocks noChangeAspect="1" noChangeArrowheads="1"/>
          </p:cNvPicPr>
          <p:nvPr/>
        </p:nvPicPr>
        <p:blipFill>
          <a:blip r:embed="rId3" cstate="print"/>
          <a:srcRect b="5618"/>
          <a:stretch>
            <a:fillRect/>
          </a:stretch>
        </p:blipFill>
        <p:spPr bwMode="auto">
          <a:xfrm>
            <a:off x="2895600" y="1524000"/>
            <a:ext cx="3314700" cy="5062451"/>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Oscar Schindler</a:t>
            </a:r>
            <a:endParaRPr lang="en-US" b="1" dirty="0"/>
          </a:p>
        </p:txBody>
      </p:sp>
      <p:sp>
        <p:nvSpPr>
          <p:cNvPr id="4" name="Content Placeholder 3"/>
          <p:cNvSpPr>
            <a:spLocks noGrp="1"/>
          </p:cNvSpPr>
          <p:nvPr>
            <p:ph idx="1"/>
          </p:nvPr>
        </p:nvSpPr>
        <p:spPr/>
        <p:txBody>
          <a:bodyPr>
            <a:normAutofit/>
          </a:bodyPr>
          <a:lstStyle/>
          <a:p>
            <a:r>
              <a:rPr lang="en-US" sz="3600" dirty="0" smtClean="0"/>
              <a:t>Oscar Schindler was born in Moravia on </a:t>
            </a:r>
            <a:r>
              <a:rPr lang="en-US" sz="3600" dirty="0" smtClean="0"/>
              <a:t>April 28, </a:t>
            </a:r>
            <a:r>
              <a:rPr lang="en-US" sz="3600" dirty="0" smtClean="0"/>
              <a:t>1908.</a:t>
            </a:r>
          </a:p>
          <a:p>
            <a:r>
              <a:rPr lang="en-US" sz="3600" dirty="0" smtClean="0"/>
              <a:t>He was a </a:t>
            </a:r>
            <a:r>
              <a:rPr lang="en-US" sz="3600" dirty="0" smtClean="0"/>
              <a:t>German </a:t>
            </a:r>
            <a:r>
              <a:rPr lang="en-US" sz="3600" dirty="0" smtClean="0"/>
              <a:t>industrialist.</a:t>
            </a:r>
          </a:p>
          <a:p>
            <a:r>
              <a:rPr lang="en-US" sz="3600" dirty="0" smtClean="0"/>
              <a:t>He rescued about 1,200 Polish Jews from being murdered by Hitler.</a:t>
            </a:r>
          </a:p>
          <a:p>
            <a:r>
              <a:rPr lang="en-US" sz="3600" dirty="0" smtClean="0"/>
              <a:t>He died penniless on October 9, 1974.</a:t>
            </a:r>
            <a:endParaRPr lang="en-US"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The </a:t>
            </a:r>
            <a:r>
              <a:rPr lang="en-US" b="1" dirty="0" smtClean="0"/>
              <a:t>Salt of the Earth</a:t>
            </a:r>
            <a:endParaRPr lang="en-US" dirty="0"/>
          </a:p>
        </p:txBody>
      </p:sp>
      <p:pic>
        <p:nvPicPr>
          <p:cNvPr id="1026" name="Picture 2" descr="http://achristianpilgrim.files.wordpress.com/2011/02/khotbah-di-bukit-11.jpg?w=645"/>
          <p:cNvPicPr>
            <a:picLocks noChangeAspect="1" noChangeArrowheads="1"/>
          </p:cNvPicPr>
          <p:nvPr/>
        </p:nvPicPr>
        <p:blipFill>
          <a:blip r:embed="rId2" cstate="print"/>
          <a:srcRect b="7765"/>
          <a:stretch>
            <a:fillRect/>
          </a:stretch>
        </p:blipFill>
        <p:spPr bwMode="auto">
          <a:xfrm>
            <a:off x="2057400" y="1981200"/>
            <a:ext cx="5596486" cy="37338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effectLst>
                  <a:outerShdw blurRad="38100" dist="38100" dir="2700000" algn="tl">
                    <a:srgbClr val="000000">
                      <a:alpha val="43137"/>
                    </a:srgbClr>
                  </a:outerShdw>
                </a:effectLst>
              </a:rPr>
              <a:t>The Important Role of </a:t>
            </a:r>
            <a:r>
              <a:rPr lang="en-US" b="1" dirty="0" smtClean="0">
                <a:effectLst>
                  <a:outerShdw blurRad="38100" dist="38100" dir="2700000" algn="tl">
                    <a:srgbClr val="000000">
                      <a:alpha val="43137"/>
                    </a:srgbClr>
                  </a:outerShdw>
                </a:effectLst>
              </a:rPr>
              <a:t>Salt</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4876800"/>
          </a:xfrm>
        </p:spPr>
        <p:txBody>
          <a:bodyPr>
            <a:noAutofit/>
          </a:bodyPr>
          <a:lstStyle/>
          <a:p>
            <a:r>
              <a:rPr lang="en-US" sz="3600" dirty="0" smtClean="0"/>
              <a:t>Salt is necessary for the human body to function.</a:t>
            </a:r>
          </a:p>
          <a:p>
            <a:r>
              <a:rPr lang="en-US" sz="3600" dirty="0" smtClean="0"/>
              <a:t>Treaties are ratified by the exchange of salt.</a:t>
            </a:r>
          </a:p>
          <a:p>
            <a:r>
              <a:rPr lang="en-US" sz="3600" dirty="0" smtClean="0"/>
              <a:t>Salt is valuable for trade and commerce.</a:t>
            </a:r>
          </a:p>
          <a:p>
            <a:r>
              <a:rPr lang="en-US" sz="3600" dirty="0" smtClean="0"/>
              <a:t>Salt is an important source of tax revenue.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effectLst>
                  <a:outerShdw blurRad="38100" dist="38100" dir="2700000" algn="tl">
                    <a:srgbClr val="000000">
                      <a:alpha val="43137"/>
                    </a:srgbClr>
                  </a:outerShdw>
                </a:effectLst>
              </a:rPr>
              <a:t>The Important Role of </a:t>
            </a:r>
            <a:r>
              <a:rPr lang="en-US" b="1" dirty="0" smtClean="0">
                <a:effectLst>
                  <a:outerShdw blurRad="38100" dist="38100" dir="2700000" algn="tl">
                    <a:srgbClr val="000000">
                      <a:alpha val="43137"/>
                    </a:srgbClr>
                  </a:outerShdw>
                </a:effectLst>
              </a:rPr>
              <a:t>Salt</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20000"/>
          </a:bodyPr>
          <a:lstStyle/>
          <a:p>
            <a:r>
              <a:rPr lang="en-US" sz="3900" dirty="0" smtClean="0"/>
              <a:t>Salt is used as a freezer or refrigerator to preserve food as meats, vegetables and fruits.</a:t>
            </a:r>
          </a:p>
          <a:p>
            <a:r>
              <a:rPr lang="en-US" sz="3900" dirty="0" smtClean="0"/>
              <a:t>Salt acts as a fertilizer to make acidic land to be productive.</a:t>
            </a:r>
          </a:p>
          <a:p>
            <a:r>
              <a:rPr lang="en-US" sz="3900" dirty="0" smtClean="0"/>
              <a:t>Salt is a gift for the gods as people praise their god or gods.</a:t>
            </a:r>
          </a:p>
          <a:p>
            <a:r>
              <a:rPr lang="en-US" sz="3900" dirty="0" smtClean="0"/>
              <a:t>Salt symbolizes </a:t>
            </a:r>
            <a:r>
              <a:rPr lang="en-US" sz="3900" dirty="0" smtClean="0"/>
              <a:t>the endurance and </a:t>
            </a:r>
            <a:r>
              <a:rPr lang="en-US" sz="3900" dirty="0" smtClean="0"/>
              <a:t>faithfulness.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rmAutofit fontScale="90000"/>
          </a:bodyPr>
          <a:lstStyle/>
          <a:p>
            <a:r>
              <a:rPr lang="en-US" b="1" dirty="0" smtClean="0"/>
              <a:t>Christians Are</a:t>
            </a:r>
            <a:br>
              <a:rPr lang="en-US" b="1" dirty="0" smtClean="0"/>
            </a:br>
            <a:r>
              <a:rPr lang="en-US" b="1" dirty="0" smtClean="0"/>
              <a:t>the </a:t>
            </a:r>
            <a:r>
              <a:rPr lang="en-US" b="1" dirty="0" smtClean="0"/>
              <a:t>Salt of the </a:t>
            </a:r>
            <a:r>
              <a:rPr lang="en-US" b="1" dirty="0" smtClean="0"/>
              <a:t>Earth</a:t>
            </a:r>
            <a:endParaRPr lang="en-US" dirty="0"/>
          </a:p>
        </p:txBody>
      </p:sp>
      <p:sp>
        <p:nvSpPr>
          <p:cNvPr id="3" name="Content Placeholder 2"/>
          <p:cNvSpPr>
            <a:spLocks noGrp="1"/>
          </p:cNvSpPr>
          <p:nvPr>
            <p:ph idx="1"/>
          </p:nvPr>
        </p:nvSpPr>
        <p:spPr/>
        <p:txBody>
          <a:bodyPr/>
          <a:lstStyle/>
          <a:p>
            <a:r>
              <a:rPr lang="en-US" sz="3600" dirty="0" smtClean="0"/>
              <a:t>1. Christians are the followers of Jesus Christ.</a:t>
            </a:r>
          </a:p>
          <a:p>
            <a:r>
              <a:rPr lang="en-US" sz="3600" dirty="0" smtClean="0"/>
              <a:t>2. Christians prevent decay and destruction and rottenness.</a:t>
            </a:r>
          </a:p>
          <a:p>
            <a:r>
              <a:rPr lang="en-US" sz="3600" dirty="0" smtClean="0"/>
              <a:t>3. Christians preserve life.</a:t>
            </a:r>
          </a:p>
          <a:p>
            <a:r>
              <a:rPr lang="en-US" sz="3600" dirty="0" smtClean="0"/>
              <a:t>4. Christians promote growth.</a:t>
            </a:r>
          </a:p>
          <a:p>
            <a:r>
              <a:rPr lang="en-US" sz="3600" dirty="0" smtClean="0"/>
              <a:t>5. Christians are the salt of humanity.</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Joseph in Egypt</a:t>
            </a:r>
            <a:endParaRPr lang="en-US" dirty="0"/>
          </a:p>
        </p:txBody>
      </p:sp>
      <p:pic>
        <p:nvPicPr>
          <p:cNvPr id="19458" name="Picture 2" descr="http://destination-yisrael.biblesearchers.com/.a/6a0120a610bec4970c0168e9adb539970c-500wi"/>
          <p:cNvPicPr>
            <a:picLocks noChangeAspect="1" noChangeArrowheads="1"/>
          </p:cNvPicPr>
          <p:nvPr/>
        </p:nvPicPr>
        <p:blipFill>
          <a:blip r:embed="rId2" cstate="print"/>
          <a:srcRect/>
          <a:stretch>
            <a:fillRect/>
          </a:stretch>
        </p:blipFill>
        <p:spPr bwMode="auto">
          <a:xfrm>
            <a:off x="2057400" y="1828800"/>
            <a:ext cx="5076825" cy="379802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Joseph in Egypt</a:t>
            </a:r>
            <a:endParaRPr lang="en-US" b="1" dirty="0"/>
          </a:p>
        </p:txBody>
      </p:sp>
      <p:sp>
        <p:nvSpPr>
          <p:cNvPr id="3" name="Content Placeholder 2"/>
          <p:cNvSpPr>
            <a:spLocks noGrp="1"/>
          </p:cNvSpPr>
          <p:nvPr>
            <p:ph idx="1"/>
          </p:nvPr>
        </p:nvSpPr>
        <p:spPr/>
        <p:txBody>
          <a:bodyPr/>
          <a:lstStyle/>
          <a:p>
            <a:r>
              <a:rPr lang="en-US" sz="3600" dirty="0" smtClean="0"/>
              <a:t>Genesis 41:46</a:t>
            </a:r>
          </a:p>
          <a:p>
            <a:r>
              <a:rPr lang="en-US" sz="3600" dirty="0" smtClean="0"/>
              <a:t>And Joseph was thirty years old when he stood before Pharaoh king of Egypt. And Joseph went out from the presence of Pharaoh, and went throughout all the land of Egypt.</a:t>
            </a:r>
          </a:p>
          <a:p>
            <a:r>
              <a:rPr lang="en-US" sz="3600" dirty="0" smtClean="0"/>
              <a:t>Joseph is the salt of Egypt.</a:t>
            </a:r>
            <a:endParaRPr lang="en-US"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Esther in Persia</a:t>
            </a:r>
            <a:endParaRPr lang="en-US" dirty="0"/>
          </a:p>
        </p:txBody>
      </p:sp>
      <p:pic>
        <p:nvPicPr>
          <p:cNvPr id="21506" name="Picture 2" descr="http://purseprayerpresence.files.wordpress.com/2011/03/plate2bx.jpg"/>
          <p:cNvPicPr>
            <a:picLocks noChangeAspect="1" noChangeArrowheads="1"/>
          </p:cNvPicPr>
          <p:nvPr/>
        </p:nvPicPr>
        <p:blipFill>
          <a:blip r:embed="rId2" cstate="print"/>
          <a:srcRect b="2752"/>
          <a:stretch>
            <a:fillRect/>
          </a:stretch>
        </p:blipFill>
        <p:spPr bwMode="auto">
          <a:xfrm>
            <a:off x="2667000" y="1676400"/>
            <a:ext cx="3733800" cy="456233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Esther in Persia</a:t>
            </a:r>
            <a:endParaRPr lang="en-US" b="1" dirty="0"/>
          </a:p>
        </p:txBody>
      </p:sp>
      <p:sp>
        <p:nvSpPr>
          <p:cNvPr id="3" name="Content Placeholder 2"/>
          <p:cNvSpPr>
            <a:spLocks noGrp="1"/>
          </p:cNvSpPr>
          <p:nvPr>
            <p:ph idx="1"/>
          </p:nvPr>
        </p:nvSpPr>
        <p:spPr/>
        <p:txBody>
          <a:bodyPr>
            <a:normAutofit lnSpcReduction="10000"/>
          </a:bodyPr>
          <a:lstStyle/>
          <a:p>
            <a:r>
              <a:rPr lang="en-US" sz="3600" dirty="0" smtClean="0"/>
              <a:t>Esther 2:17</a:t>
            </a:r>
          </a:p>
          <a:p>
            <a:r>
              <a:rPr lang="en-US" sz="3600" dirty="0" smtClean="0"/>
              <a:t>And the king loved Esther above all the women, and she obtained grace and </a:t>
            </a:r>
            <a:r>
              <a:rPr lang="en-US" sz="3600" dirty="0" err="1" smtClean="0"/>
              <a:t>favour</a:t>
            </a:r>
            <a:r>
              <a:rPr lang="en-US" sz="3600" dirty="0" smtClean="0"/>
              <a:t> in his sight more than all the virgins; so that he set the royal crown upon her head, and made her queen instead of </a:t>
            </a:r>
            <a:r>
              <a:rPr lang="en-US" sz="3600" dirty="0" err="1" smtClean="0"/>
              <a:t>Vashti</a:t>
            </a:r>
            <a:r>
              <a:rPr lang="en-US" sz="3600" dirty="0" smtClean="0"/>
              <a:t>.</a:t>
            </a:r>
          </a:p>
          <a:p>
            <a:r>
              <a:rPr lang="en-US" sz="3600" dirty="0" smtClean="0"/>
              <a:t>Esther is the salt of the Jews in Persia.</a:t>
            </a:r>
            <a:endParaRPr lang="en-US" sz="3600" dirty="0" smtClean="0"/>
          </a:p>
          <a:p>
            <a:endParaRPr lang="en-US" sz="36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LuckyTie">
  <a:themeElements>
    <a:clrScheme name="Lucky Tie">
      <a:dk1>
        <a:sysClr val="windowText" lastClr="000000"/>
      </a:dk1>
      <a:lt1>
        <a:sysClr val="window" lastClr="FFFFFF"/>
      </a:lt1>
      <a:dk2>
        <a:srgbClr val="C80000"/>
      </a:dk2>
      <a:lt2>
        <a:srgbClr val="FFECEC"/>
      </a:lt2>
      <a:accent1>
        <a:srgbClr val="C93131"/>
      </a:accent1>
      <a:accent2>
        <a:srgbClr val="F58C5D"/>
      </a:accent2>
      <a:accent3>
        <a:srgbClr val="EABC33"/>
      </a:accent3>
      <a:accent4>
        <a:srgbClr val="698F9B"/>
      </a:accent4>
      <a:accent5>
        <a:srgbClr val="825397"/>
      </a:accent5>
      <a:accent6>
        <a:srgbClr val="814359"/>
      </a:accent6>
      <a:hlink>
        <a:srgbClr val="03AEC5"/>
      </a:hlink>
      <a:folHlink>
        <a:srgbClr val="8D9B07"/>
      </a:folHlink>
    </a:clrScheme>
    <a:fontScheme name="Lucky Tie">
      <a:majorFont>
        <a:latin typeface="Tahoma"/>
        <a:ea typeface=""/>
        <a:cs typeface=""/>
        <a:font script="Cyrl" typeface="Tahoma"/>
        <a:font script="Grek" typeface="Tahoma"/>
        <a:font script="Jpan" typeface="ＭＳ Ｐ明朝"/>
        <a:font script="Hang" typeface="굴림"/>
        <a:font script="Hans" typeface="黑体"/>
        <a:font script="Hant" typeface="新細明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Franklin Gothic Book"/>
        <a:ea typeface=""/>
        <a:cs typeface=""/>
        <a:font script="Cyrl" typeface="Arial"/>
        <a:font script="Grek"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ucky Tie">
      <a:fillStyleLst>
        <a:solidFill>
          <a:schemeClr val="phClr">
            <a:tint val="100000"/>
            <a:shade val="100000"/>
            <a:hueMod val="100000"/>
            <a:satMod val="100000"/>
          </a:schemeClr>
        </a:solidFill>
        <a:gradFill rotWithShape="1">
          <a:gsLst>
            <a:gs pos="0">
              <a:schemeClr val="phClr">
                <a:tint val="100000"/>
                <a:shade val="50000"/>
                <a:hueMod val="100000"/>
                <a:satMod val="90000"/>
              </a:schemeClr>
            </a:gs>
            <a:gs pos="50000">
              <a:schemeClr val="phClr">
                <a:tint val="50000"/>
                <a:shade val="100000"/>
                <a:hueMod val="100000"/>
                <a:satMod val="100000"/>
              </a:schemeClr>
            </a:gs>
            <a:gs pos="100000">
              <a:schemeClr val="phClr">
                <a:tint val="100000"/>
                <a:shade val="50000"/>
                <a:hueMod val="100000"/>
                <a:satMod val="90000"/>
              </a:schemeClr>
            </a:gs>
          </a:gsLst>
          <a:lin ang="1800000" scaled="1"/>
        </a:gradFill>
        <a:solidFill>
          <a:schemeClr val="phClr">
            <a:tint val="100000"/>
            <a:shade val="100000"/>
            <a:hueMod val="100000"/>
            <a:satMod val="100000"/>
          </a:schemeClr>
        </a:solidFill>
      </a:fillStyleLst>
      <a:lnStyleLst>
        <a:ln w="20000" cap="flat" cmpd="sng" algn="ctr">
          <a:solidFill>
            <a:schemeClr val="phClr"/>
          </a:solidFill>
          <a:prstDash val="solid"/>
        </a:ln>
        <a:ln w="30000" cap="flat" cmpd="sng" algn="ctr">
          <a:solidFill>
            <a:schemeClr val="phClr"/>
          </a:solidFill>
          <a:prstDash val="solid"/>
        </a:ln>
        <a:ln w="40000" cap="flat" cmpd="dbl" algn="ctr">
          <a:solidFill>
            <a:schemeClr val="phClr"/>
          </a:solidFill>
          <a:prstDash val="solid"/>
        </a:ln>
      </a:lnStyleLst>
      <a:effectStyleLst>
        <a:effectStyle>
          <a:effectLst>
            <a:glow rad="12700">
              <a:schemeClr val="phClr">
                <a:tint val="100000"/>
                <a:shade val="100000"/>
                <a:alpha val="50196"/>
                <a:hueMod val="100000"/>
                <a:satMod val="100000"/>
              </a:schemeClr>
            </a:glow>
          </a:effectLst>
        </a:effectStyle>
        <a:effectStyle>
          <a:effectLst>
            <a:innerShdw blurRad="25400" dist="38100" dir="2700000">
              <a:schemeClr val="phClr">
                <a:tint val="90000"/>
                <a:shade val="100000"/>
                <a:hueMod val="100000"/>
                <a:satMod val="100000"/>
              </a:schemeClr>
            </a:innerShdw>
          </a:effectLst>
        </a:effectStyle>
        <a:effectStyle>
          <a:effectLst>
            <a:innerShdw blurRad="25400" dist="38100" dir="2700000">
              <a:schemeClr val="phClr">
                <a:tint val="100000"/>
                <a:shade val="50000"/>
                <a:hueMod val="100000"/>
                <a:satMod val="100000"/>
              </a:schemeClr>
            </a:innerShdw>
          </a:effectLst>
          <a:scene3d>
            <a:camera prst="orthographicFront"/>
            <a:lightRig rig="soft" dir="t"/>
          </a:scene3d>
          <a:sp3d extrusionH="76200" prstMaterial="matte">
            <a:bevelT h="50800"/>
            <a:bevelB w="0" h="0"/>
            <a:extrusionClr>
              <a:schemeClr val="accent3">
                <a:tint val="40000"/>
              </a:schemeClr>
            </a:extrusionClr>
          </a:sp3d>
        </a:effectStyle>
      </a:effectStyleLst>
      <a:bgFillStyleLst>
        <a:gradFill rotWithShape="1">
          <a:gsLst>
            <a:gs pos="0">
              <a:schemeClr val="phClr">
                <a:tint val="100000"/>
                <a:shade val="50000"/>
                <a:hueMod val="100000"/>
                <a:satMod val="100000"/>
              </a:schemeClr>
            </a:gs>
            <a:gs pos="40000">
              <a:schemeClr val="phClr">
                <a:tint val="85000"/>
                <a:shade val="100000"/>
                <a:hueMod val="100000"/>
                <a:satMod val="100000"/>
              </a:schemeClr>
            </a:gs>
            <a:gs pos="100000">
              <a:schemeClr val="phClr">
                <a:tint val="100000"/>
                <a:shade val="50000"/>
                <a:hueMod val="100000"/>
                <a:satMod val="100000"/>
              </a:schemeClr>
            </a:gs>
          </a:gsLst>
          <a:lin ang="2700000" scaled="1"/>
        </a:gradFill>
        <a:blipFill>
          <a:blip xmlns:r="http://schemas.openxmlformats.org/officeDocument/2006/relationships" r:embed="rId1">
            <a:duotone>
              <a:schemeClr val="phClr">
                <a:tint val="100000"/>
                <a:shade val="60000"/>
                <a:hueMod val="100000"/>
                <a:satMod val="100000"/>
              </a:schemeClr>
              <a:schemeClr val="phClr">
                <a:tint val="70000"/>
                <a:shade val="100000"/>
                <a:hueMod val="100000"/>
                <a:satMod val="100000"/>
              </a:schemeClr>
            </a:duotone>
          </a:blip>
          <a:stretch>
            <a:fillRect/>
          </a:stretch>
        </a:blipFill>
        <a:blipFill>
          <a:blip xmlns:r="http://schemas.openxmlformats.org/officeDocument/2006/relationships" r:embed="rId2">
            <a:duotone>
              <a:schemeClr val="phClr">
                <a:tint val="100000"/>
                <a:shade val="60000"/>
                <a:hueMod val="100000"/>
                <a:satMod val="100000"/>
              </a:schemeClr>
              <a:schemeClr val="phClr">
                <a:tint val="70000"/>
                <a:shade val="100000"/>
                <a:hueMod val="100000"/>
                <a:satMod val="10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Lucky Tie</Template>
  <TotalTime>132</TotalTime>
  <Words>537</Words>
  <Application>Microsoft Office PowerPoint</Application>
  <PresentationFormat>On-screen Show (4:3)</PresentationFormat>
  <Paragraphs>60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LuckyTie</vt:lpstr>
      <vt:lpstr>Preserve Life and Prevent Decay</vt:lpstr>
      <vt:lpstr>The Salt of the Earth</vt:lpstr>
      <vt:lpstr>The Important Role of Salt</vt:lpstr>
      <vt:lpstr>The Important Role of Salt</vt:lpstr>
      <vt:lpstr>Christians Are the Salt of the Earth</vt:lpstr>
      <vt:lpstr>Joseph in Egypt</vt:lpstr>
      <vt:lpstr>Joseph in Egypt</vt:lpstr>
      <vt:lpstr>Esther in Persia</vt:lpstr>
      <vt:lpstr>Esther in Persia</vt:lpstr>
      <vt:lpstr>Live as the Salt of the Earth</vt:lpstr>
      <vt:lpstr>Live as the Salt of the Earth</vt:lpstr>
      <vt:lpstr>Do Not Resist Our Saltiness</vt:lpstr>
      <vt:lpstr>Do Not Resist Our Saltiness</vt:lpstr>
      <vt:lpstr>Do Not Resist Our Saltiness</vt:lpstr>
      <vt:lpstr>Oscar Schindler</vt:lpstr>
      <vt:lpstr>Oscar Schindler</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Preserve Life and Prevent Decay</dc:title>
  <dc:creator>User</dc:creator>
  <cp:lastModifiedBy>User</cp:lastModifiedBy>
  <cp:revision>2</cp:revision>
  <dcterms:created xsi:type="dcterms:W3CDTF">2012-05-27T08:30:46Z</dcterms:created>
  <dcterms:modified xsi:type="dcterms:W3CDTF">2012-05-27T10:43:01Z</dcterms:modified>
</cp:coreProperties>
</file>