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059F92-3608-49D6-905D-C3780C97BA9D}"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248174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59F92-3608-49D6-905D-C3780C97BA9D}"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345181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59F92-3608-49D6-905D-C3780C97BA9D}"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5640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59F92-3608-49D6-905D-C3780C97BA9D}"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1168880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059F92-3608-49D6-905D-C3780C97BA9D}"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4123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059F92-3608-49D6-905D-C3780C97BA9D}"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19992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059F92-3608-49D6-905D-C3780C97BA9D}" type="datetimeFigureOut">
              <a:rPr lang="en-US" smtClean="0"/>
              <a:t>1/31/2014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158491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059F92-3608-49D6-905D-C3780C97BA9D}" type="datetimeFigureOut">
              <a:rPr lang="en-US" smtClean="0"/>
              <a:t>1/31/2014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74438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59F92-3608-49D6-905D-C3780C97BA9D}" type="datetimeFigureOut">
              <a:rPr lang="en-US" smtClean="0"/>
              <a:t>1/31/2014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1847634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059F92-3608-49D6-905D-C3780C97BA9D}"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2810765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059F92-3608-49D6-905D-C3780C97BA9D}"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520AD-6479-4329-8070-65657C796A65}" type="slidenum">
              <a:rPr lang="en-US" smtClean="0"/>
              <a:t>‹#›</a:t>
            </a:fld>
            <a:endParaRPr lang="en-US"/>
          </a:p>
        </p:txBody>
      </p:sp>
    </p:spTree>
    <p:extLst>
      <p:ext uri="{BB962C8B-B14F-4D97-AF65-F5344CB8AC3E}">
        <p14:creationId xmlns:p14="http://schemas.microsoft.com/office/powerpoint/2010/main" val="293222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59F92-3608-49D6-905D-C3780C97BA9D}" type="datetimeFigureOut">
              <a:rPr lang="en-US" smtClean="0"/>
              <a:t>1/31/2014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520AD-6479-4329-8070-65657C796A65}" type="slidenum">
              <a:rPr lang="en-US" smtClean="0"/>
              <a:t>‹#›</a:t>
            </a:fld>
            <a:endParaRPr lang="en-US"/>
          </a:p>
        </p:txBody>
      </p:sp>
    </p:spTree>
    <p:extLst>
      <p:ext uri="{BB962C8B-B14F-4D97-AF65-F5344CB8AC3E}">
        <p14:creationId xmlns:p14="http://schemas.microsoft.com/office/powerpoint/2010/main" val="4203989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Turning Defeat Into Victory</a:t>
            </a:r>
            <a:br>
              <a:rPr lang="en-US" dirty="0" smtClean="0"/>
            </a:br>
            <a:r>
              <a:rPr lang="en-US" dirty="0" smtClean="0"/>
              <a:t>Joshua 8</a:t>
            </a:r>
            <a:endParaRPr lang="en-US" dirty="0"/>
          </a:p>
        </p:txBody>
      </p:sp>
      <p:sp>
        <p:nvSpPr>
          <p:cNvPr id="3" name="Subtitle 2"/>
          <p:cNvSpPr>
            <a:spLocks noGrp="1"/>
          </p:cNvSpPr>
          <p:nvPr>
            <p:ph type="subTitle" idx="1"/>
          </p:nvPr>
        </p:nvSpPr>
        <p:spPr/>
        <p:txBody>
          <a:bodyPr/>
          <a:lstStyle/>
          <a:p>
            <a:r>
              <a:rPr lang="en-US" dirty="0" smtClean="0"/>
              <a:t>Be Strong</a:t>
            </a:r>
          </a:p>
          <a:p>
            <a:r>
              <a:rPr lang="en-US" dirty="0" smtClean="0"/>
              <a:t>Book of Joshua</a:t>
            </a:r>
          </a:p>
          <a:p>
            <a:r>
              <a:rPr lang="en-US" dirty="0" smtClean="0"/>
              <a:t>By Warren W. </a:t>
            </a:r>
            <a:r>
              <a:rPr lang="en-US" dirty="0" err="1" smtClean="0"/>
              <a:t>Wiersbe</a:t>
            </a:r>
            <a:endParaRPr lang="en-US" dirty="0"/>
          </a:p>
        </p:txBody>
      </p:sp>
    </p:spTree>
    <p:extLst>
      <p:ext uri="{BB962C8B-B14F-4D97-AF65-F5344CB8AC3E}">
        <p14:creationId xmlns:p14="http://schemas.microsoft.com/office/powerpoint/2010/main" val="209036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457200" lvl="1" indent="0">
              <a:buNone/>
            </a:pPr>
            <a:r>
              <a:rPr lang="en-US" b="1" dirty="0" smtClean="0"/>
              <a:t>Joshua wrote the law on stone </a:t>
            </a:r>
            <a:r>
              <a:rPr lang="en-US" dirty="0" smtClean="0"/>
              <a:t>(32-33)</a:t>
            </a:r>
          </a:p>
          <a:p>
            <a:pPr lvl="1"/>
            <a:r>
              <a:rPr lang="en-US" b="1" dirty="0"/>
              <a:t>	</a:t>
            </a:r>
            <a:r>
              <a:rPr lang="en-US" dirty="0" smtClean="0"/>
              <a:t>Customary for kings to write records of military exploits</a:t>
            </a:r>
          </a:p>
          <a:p>
            <a:pPr lvl="1"/>
            <a:r>
              <a:rPr lang="en-US" dirty="0" smtClean="0"/>
              <a:t>Secret of Israel’s victory was obedience to God’s law, not their leader or army</a:t>
            </a:r>
          </a:p>
          <a:p>
            <a:pPr lvl="1"/>
            <a:r>
              <a:rPr lang="en-US" dirty="0" smtClean="0"/>
              <a:t>Believers have God’s Word written on their hearts by the Holy Spirit (Romans 8:1-4, 2 Cor. 3)</a:t>
            </a:r>
          </a:p>
          <a:p>
            <a:pPr lvl="1"/>
            <a:r>
              <a:rPr lang="en-US" dirty="0" smtClean="0"/>
              <a:t>External vs. internal</a:t>
            </a:r>
          </a:p>
          <a:p>
            <a:pPr lvl="2"/>
            <a:r>
              <a:rPr lang="en-US" dirty="0" smtClean="0"/>
              <a:t>Law couldn’t change people</a:t>
            </a:r>
          </a:p>
          <a:p>
            <a:pPr lvl="2"/>
            <a:r>
              <a:rPr lang="en-US" dirty="0" smtClean="0"/>
              <a:t>Holy Spirit can</a:t>
            </a:r>
          </a:p>
          <a:p>
            <a:pPr lvl="1"/>
            <a:r>
              <a:rPr lang="en-US" dirty="0" smtClean="0"/>
              <a:t>Monuments</a:t>
            </a:r>
          </a:p>
          <a:p>
            <a:pPr lvl="2"/>
            <a:r>
              <a:rPr lang="en-US" dirty="0" err="1" smtClean="0"/>
              <a:t>Gilgal</a:t>
            </a:r>
            <a:r>
              <a:rPr lang="en-US" dirty="0" smtClean="0"/>
              <a:t> – explaining Israel’s passage across Jordan River</a:t>
            </a:r>
          </a:p>
          <a:p>
            <a:pPr lvl="2"/>
            <a:r>
              <a:rPr lang="en-US" dirty="0" smtClean="0"/>
              <a:t>Valley of </a:t>
            </a:r>
            <a:r>
              <a:rPr lang="en-US" dirty="0" err="1" smtClean="0"/>
              <a:t>Achor</a:t>
            </a:r>
            <a:r>
              <a:rPr lang="en-US" dirty="0" smtClean="0"/>
              <a:t> – </a:t>
            </a:r>
            <a:r>
              <a:rPr lang="en-US" dirty="0" err="1" smtClean="0"/>
              <a:t>Achan’s</a:t>
            </a:r>
            <a:r>
              <a:rPr lang="en-US" dirty="0" smtClean="0"/>
              <a:t> sin &amp; God’s judgment</a:t>
            </a:r>
          </a:p>
          <a:p>
            <a:pPr lvl="2"/>
            <a:r>
              <a:rPr lang="en-US" dirty="0" err="1" smtClean="0"/>
              <a:t>Entrace</a:t>
            </a:r>
            <a:r>
              <a:rPr lang="en-US" dirty="0" smtClean="0"/>
              <a:t> to Ai – reminder of God’s faithfulness to help His people</a:t>
            </a:r>
          </a:p>
          <a:p>
            <a:pPr lvl="2"/>
            <a:r>
              <a:rPr lang="en-US" dirty="0" smtClean="0"/>
              <a:t>Mt. </a:t>
            </a:r>
            <a:r>
              <a:rPr lang="en-US" dirty="0" err="1" smtClean="0"/>
              <a:t>Ebal</a:t>
            </a:r>
            <a:r>
              <a:rPr lang="en-US" dirty="0" smtClean="0"/>
              <a:t> – Their success due to obedience to God’s law</a:t>
            </a:r>
          </a:p>
          <a:p>
            <a:pPr marL="457200" lvl="1" indent="0">
              <a:buNone/>
            </a:pPr>
            <a:r>
              <a:rPr lang="en-US" b="1" dirty="0"/>
              <a:t>	</a:t>
            </a:r>
          </a:p>
        </p:txBody>
      </p:sp>
    </p:spTree>
    <p:extLst>
      <p:ext uri="{BB962C8B-B14F-4D97-AF65-F5344CB8AC3E}">
        <p14:creationId xmlns:p14="http://schemas.microsoft.com/office/powerpoint/2010/main" val="32257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457200" lvl="1" indent="0">
              <a:buNone/>
            </a:pPr>
            <a:r>
              <a:rPr lang="en-US" b="1" dirty="0" smtClean="0"/>
              <a:t>Joshua read the law </a:t>
            </a:r>
            <a:r>
              <a:rPr lang="en-US" dirty="0" smtClean="0"/>
              <a:t>(34-35)</a:t>
            </a:r>
          </a:p>
          <a:p>
            <a:pPr lvl="1"/>
            <a:r>
              <a:rPr lang="en-US" dirty="0" smtClean="0"/>
              <a:t>Reuben, Gad, Asher, </a:t>
            </a:r>
            <a:r>
              <a:rPr lang="en-US" dirty="0" err="1" smtClean="0"/>
              <a:t>Zebulun</a:t>
            </a:r>
            <a:r>
              <a:rPr lang="en-US" dirty="0" smtClean="0"/>
              <a:t>, Dan, &amp; Naphtali – Mt. </a:t>
            </a:r>
            <a:r>
              <a:rPr lang="en-US" dirty="0" err="1" smtClean="0"/>
              <a:t>Ebal</a:t>
            </a:r>
            <a:r>
              <a:rPr lang="en-US" dirty="0" smtClean="0"/>
              <a:t>, mount of cursing</a:t>
            </a:r>
          </a:p>
          <a:p>
            <a:pPr lvl="1"/>
            <a:r>
              <a:rPr lang="en-US" dirty="0" smtClean="0"/>
              <a:t>Simeon, Levi, Judah, Issachar, Ephraim, Manasseh, &amp; Benjamin – Mt. Gerizim, mount of blessing</a:t>
            </a:r>
          </a:p>
          <a:p>
            <a:pPr lvl="1"/>
            <a:r>
              <a:rPr lang="en-US" dirty="0" smtClean="0"/>
              <a:t>People responded Amen meaning “so be it”</a:t>
            </a:r>
          </a:p>
          <a:p>
            <a:pPr lvl="1"/>
            <a:r>
              <a:rPr lang="en-US" dirty="0" smtClean="0"/>
              <a:t>God gave law to Moses at Mount Sinai</a:t>
            </a:r>
          </a:p>
          <a:p>
            <a:pPr lvl="1"/>
            <a:r>
              <a:rPr lang="en-US" dirty="0" smtClean="0"/>
              <a:t>Moses explained the law in the plains of Moab; </a:t>
            </a:r>
          </a:p>
          <a:p>
            <a:pPr lvl="1"/>
            <a:r>
              <a:rPr lang="en-US" dirty="0" smtClean="0"/>
              <a:t>Joshua reaffirmed the law in the Promised Land</a:t>
            </a:r>
          </a:p>
          <a:p>
            <a:pPr lvl="1"/>
            <a:r>
              <a:rPr lang="en-US" dirty="0" smtClean="0"/>
              <a:t>After the reading, they accepted the responsibility of obeying the law</a:t>
            </a:r>
          </a:p>
          <a:p>
            <a:pPr lvl="1"/>
            <a:r>
              <a:rPr lang="en-US" dirty="0" smtClean="0"/>
              <a:t>God’s people between Mount Calvary where He died &amp; Mount Olivet where He will return in power  </a:t>
            </a:r>
            <a:endParaRPr lang="en-US" dirty="0"/>
          </a:p>
        </p:txBody>
      </p:sp>
    </p:spTree>
    <p:extLst>
      <p:ext uri="{BB962C8B-B14F-4D97-AF65-F5344CB8AC3E}">
        <p14:creationId xmlns:p14="http://schemas.microsoft.com/office/powerpoint/2010/main" val="96975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lstStyle/>
          <a:p>
            <a:pPr marL="457200" lvl="1" indent="0">
              <a:buNone/>
            </a:pPr>
            <a:r>
              <a:rPr lang="en-US" dirty="0" smtClean="0"/>
              <a:t>In Christ, believers are blessed with “every spiritual blessing” (Eph. 1:3)</a:t>
            </a:r>
          </a:p>
          <a:p>
            <a:pPr marL="457200" lvl="1" indent="0">
              <a:buNone/>
            </a:pPr>
            <a:r>
              <a:rPr lang="en-US" dirty="0" smtClean="0"/>
              <a:t>We are not under the law, but “the righteousness of the law” by the Holy Spirit</a:t>
            </a:r>
            <a:endParaRPr lang="en-US" dirty="0"/>
          </a:p>
        </p:txBody>
      </p:sp>
    </p:spTree>
    <p:extLst>
      <p:ext uri="{BB962C8B-B14F-4D97-AF65-F5344CB8AC3E}">
        <p14:creationId xmlns:p14="http://schemas.microsoft.com/office/powerpoint/2010/main" val="67207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Life, like war, is a series of mistakes, and he is not the best Christian nor the best general who makes the fewest false steps.  Poor mediocrity may secure that; but he is the best who wins the  most splendid victories by retrieval of mistakes.  Forget mistakes; organize victory out of mistakes. </a:t>
            </a:r>
          </a:p>
          <a:p>
            <a:pPr marL="0" indent="0" algn="r">
              <a:buNone/>
            </a:pPr>
            <a:r>
              <a:rPr lang="en-US" dirty="0" smtClean="0"/>
              <a:t>~F. W. Robertson</a:t>
            </a:r>
          </a:p>
          <a:p>
            <a:pPr marL="0" indent="0">
              <a:buNone/>
            </a:pPr>
            <a:r>
              <a:rPr lang="en-US" dirty="0" smtClean="0"/>
              <a:t>A mistake is “an opportunity to begin again, more intelligently”.</a:t>
            </a:r>
          </a:p>
          <a:p>
            <a:pPr marL="0" indent="0" algn="r">
              <a:buNone/>
            </a:pPr>
            <a:r>
              <a:rPr lang="en-US" dirty="0" smtClean="0"/>
              <a:t>~Henry Ford</a:t>
            </a:r>
          </a:p>
          <a:p>
            <a:pPr marL="0" indent="0">
              <a:buNone/>
            </a:pPr>
            <a:endParaRPr lang="en-US" dirty="0"/>
          </a:p>
        </p:txBody>
      </p:sp>
    </p:spTree>
    <p:extLst>
      <p:ext uri="{BB962C8B-B14F-4D97-AF65-F5344CB8AC3E}">
        <p14:creationId xmlns:p14="http://schemas.microsoft.com/office/powerpoint/2010/main" val="267161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5764213"/>
          </a:xfrm>
        </p:spPr>
        <p:txBody>
          <a:bodyPr/>
          <a:lstStyle/>
          <a:p>
            <a:r>
              <a:rPr lang="en-US" dirty="0" smtClean="0"/>
              <a:t>New Beginning (8:1-2)</a:t>
            </a:r>
          </a:p>
          <a:p>
            <a:pPr lvl="1"/>
            <a:r>
              <a:rPr lang="en-US" dirty="0" smtClean="0"/>
              <a:t>“The steps of a good man are ordered by the Lord, and He delights in his way.  Though he falls, he shall not be utterly cast down, for the Lord upholds him with His hand (Ps. 37:23-34, NKJV)</a:t>
            </a:r>
          </a:p>
          <a:p>
            <a:pPr lvl="1"/>
            <a:r>
              <a:rPr lang="en-US" dirty="0" smtClean="0"/>
              <a:t>The worst mistake of all is not to try again. “The victorious Christian life is a series of new beginnings” </a:t>
            </a:r>
          </a:p>
          <a:p>
            <a:pPr marL="457200" lvl="1" indent="0" algn="r">
              <a:buNone/>
            </a:pPr>
            <a:r>
              <a:rPr lang="en-US" dirty="0" smtClean="0"/>
              <a:t>~ Alexander Whyte</a:t>
            </a:r>
          </a:p>
        </p:txBody>
      </p:sp>
    </p:spTree>
    <p:extLst>
      <p:ext uri="{BB962C8B-B14F-4D97-AF65-F5344CB8AC3E}">
        <p14:creationId xmlns:p14="http://schemas.microsoft.com/office/powerpoint/2010/main" val="203264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pPr marL="457200" lvl="1" indent="0">
              <a:buNone/>
            </a:pPr>
            <a:r>
              <a:rPr lang="en-US" b="1" dirty="0" smtClean="0"/>
              <a:t>The word of encouragement </a:t>
            </a:r>
            <a:r>
              <a:rPr lang="en-US" dirty="0" smtClean="0"/>
              <a:t>(v. 1a)</a:t>
            </a:r>
            <a:endParaRPr lang="en-US" b="1" dirty="0" smtClean="0"/>
          </a:p>
          <a:p>
            <a:pPr lvl="1"/>
            <a:r>
              <a:rPr lang="en-US" dirty="0" smtClean="0"/>
              <a:t>Discouragement over the past &amp; the fear of the future: two reactions that accompany failure</a:t>
            </a:r>
          </a:p>
          <a:p>
            <a:pPr lvl="2"/>
            <a:r>
              <a:rPr lang="en-US" dirty="0" smtClean="0"/>
              <a:t>Antidote: hearing &amp; believing God’s Word – “Fear not, neither be thou dismayed” (v. 1)</a:t>
            </a:r>
          </a:p>
          <a:p>
            <a:pPr lvl="2"/>
            <a:r>
              <a:rPr lang="en-US" dirty="0" smtClean="0"/>
              <a:t>God never discourages His people from making progress</a:t>
            </a:r>
          </a:p>
          <a:p>
            <a:pPr marL="457200" lvl="1" indent="0">
              <a:buNone/>
            </a:pPr>
            <a:r>
              <a:rPr lang="en-US" b="1" dirty="0" smtClean="0"/>
              <a:t>The word of instruction </a:t>
            </a:r>
            <a:r>
              <a:rPr lang="en-US" dirty="0" smtClean="0"/>
              <a:t>(v. 1b-2)</a:t>
            </a:r>
          </a:p>
          <a:p>
            <a:pPr lvl="1"/>
            <a:r>
              <a:rPr lang="en-US" dirty="0" smtClean="0"/>
              <a:t>The only way to have victory: obey God’s instruction</a:t>
            </a:r>
          </a:p>
          <a:p>
            <a:pPr lvl="2"/>
            <a:r>
              <a:rPr lang="en-US" dirty="0" smtClean="0"/>
              <a:t>1</a:t>
            </a:r>
            <a:r>
              <a:rPr lang="en-US" baseline="30000" dirty="0" smtClean="0"/>
              <a:t>st</a:t>
            </a:r>
            <a:r>
              <a:rPr lang="en-US" dirty="0" smtClean="0"/>
              <a:t> attack: few thousand soldiers</a:t>
            </a:r>
          </a:p>
          <a:p>
            <a:pPr lvl="2"/>
            <a:r>
              <a:rPr lang="en-US" dirty="0" smtClean="0"/>
              <a:t>2</a:t>
            </a:r>
            <a:r>
              <a:rPr lang="en-US" baseline="30000" dirty="0" smtClean="0"/>
              <a:t>nd</a:t>
            </a:r>
            <a:r>
              <a:rPr lang="en-US" dirty="0" smtClean="0"/>
              <a:t> attack: all of the soldiers (v.1)</a:t>
            </a:r>
          </a:p>
          <a:p>
            <a:pPr lvl="3"/>
            <a:r>
              <a:rPr lang="en-US" dirty="0" smtClean="0"/>
              <a:t>Ambush &amp; Ai’s self-confidence</a:t>
            </a:r>
          </a:p>
          <a:p>
            <a:pPr lvl="3"/>
            <a:r>
              <a:rPr lang="en-US" dirty="0" smtClean="0"/>
              <a:t>Soldiers claimed spoils &amp; burned the city</a:t>
            </a:r>
          </a:p>
          <a:p>
            <a:endParaRPr lang="en-US" dirty="0"/>
          </a:p>
        </p:txBody>
      </p:sp>
    </p:spTree>
    <p:extLst>
      <p:ext uri="{BB962C8B-B14F-4D97-AF65-F5344CB8AC3E}">
        <p14:creationId xmlns:p14="http://schemas.microsoft.com/office/powerpoint/2010/main" val="170151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457200" lvl="1" indent="0">
              <a:buNone/>
            </a:pPr>
            <a:r>
              <a:rPr lang="en-US" b="1" dirty="0" smtClean="0"/>
              <a:t>The word of promise </a:t>
            </a:r>
            <a:r>
              <a:rPr lang="en-US" dirty="0" smtClean="0"/>
              <a:t>(vs. 1c)</a:t>
            </a:r>
          </a:p>
          <a:p>
            <a:pPr lvl="1"/>
            <a:r>
              <a:rPr lang="en-US" dirty="0"/>
              <a:t>	</a:t>
            </a:r>
            <a:r>
              <a:rPr lang="en-US" dirty="0" smtClean="0"/>
              <a:t>“I have given”</a:t>
            </a:r>
          </a:p>
          <a:p>
            <a:pPr lvl="1"/>
            <a:r>
              <a:rPr lang="en-US" dirty="0" smtClean="0"/>
              <a:t>Every promise must be claimed by faith</a:t>
            </a:r>
          </a:p>
          <a:p>
            <a:pPr lvl="1"/>
            <a:r>
              <a:rPr lang="en-US" dirty="0" smtClean="0"/>
              <a:t>Importance of the Christian soldier spending time daily in the Word of God</a:t>
            </a:r>
          </a:p>
          <a:p>
            <a:pPr lvl="1"/>
            <a:r>
              <a:rPr lang="en-US" dirty="0" smtClean="0"/>
              <a:t>Word of God to saturate minds &amp; hearts</a:t>
            </a:r>
          </a:p>
          <a:p>
            <a:pPr lvl="1"/>
            <a:r>
              <a:rPr lang="en-US" dirty="0" smtClean="0"/>
              <a:t>The Spirit uses God’s Word to control their desires &amp; decisions: secret of victory</a:t>
            </a:r>
          </a:p>
          <a:p>
            <a:r>
              <a:rPr lang="en-US" dirty="0" smtClean="0"/>
              <a:t>A New Strategy (8:3-13)</a:t>
            </a:r>
          </a:p>
          <a:p>
            <a:pPr lvl="1"/>
            <a:r>
              <a:rPr lang="en-US" dirty="0" smtClean="0"/>
              <a:t>God of new beginnings &amp; also God of infinite variety</a:t>
            </a:r>
          </a:p>
          <a:p>
            <a:pPr lvl="1"/>
            <a:r>
              <a:rPr lang="en-US" dirty="0" smtClean="0"/>
              <a:t>God changes His leaders to allow us not to trust in flesh &amp; blood, but in Him.</a:t>
            </a:r>
            <a:endParaRPr lang="en-US" dirty="0"/>
          </a:p>
        </p:txBody>
      </p:sp>
    </p:spTree>
    <p:extLst>
      <p:ext uri="{BB962C8B-B14F-4D97-AF65-F5344CB8AC3E}">
        <p14:creationId xmlns:p14="http://schemas.microsoft.com/office/powerpoint/2010/main" val="330482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rmAutofit fontScale="92500" lnSpcReduction="10000"/>
          </a:bodyPr>
          <a:lstStyle/>
          <a:p>
            <a:pPr lvl="1"/>
            <a:r>
              <a:rPr lang="en-US" dirty="0" smtClean="0"/>
              <a:t>God changes His methods to depend on His promises, not our experiences</a:t>
            </a:r>
          </a:p>
          <a:p>
            <a:pPr lvl="1"/>
            <a:r>
              <a:rPr lang="en-US" dirty="0" smtClean="0"/>
              <a:t>Jericho: a week of marches in daylight and required a miracle of God</a:t>
            </a:r>
          </a:p>
          <a:p>
            <a:pPr lvl="1"/>
            <a:r>
              <a:rPr lang="en-US" dirty="0" smtClean="0"/>
              <a:t>Ai: a covert night operation preparing for assault in daylight</a:t>
            </a:r>
          </a:p>
          <a:p>
            <a:pPr lvl="2"/>
            <a:r>
              <a:rPr lang="en-US" dirty="0" smtClean="0"/>
              <a:t>Ambush &amp; luring people from Ai out of their city</a:t>
            </a:r>
          </a:p>
          <a:p>
            <a:pPr lvl="1"/>
            <a:r>
              <a:rPr lang="en-US" dirty="0" smtClean="0"/>
              <a:t>Seek God’s will for each undertaking so we do not depend on past victories “When you are through changing, you are through”               </a:t>
            </a:r>
          </a:p>
          <a:p>
            <a:pPr marL="457200" lvl="1" indent="0" algn="r">
              <a:buNone/>
            </a:pPr>
            <a:r>
              <a:rPr lang="en-US" dirty="0" smtClean="0"/>
              <a:t>~Bruce Barton</a:t>
            </a:r>
          </a:p>
          <a:p>
            <a:pPr marL="457200" lvl="1" indent="0">
              <a:buNone/>
            </a:pPr>
            <a:endParaRPr lang="en-US" dirty="0" smtClean="0"/>
          </a:p>
        </p:txBody>
      </p:sp>
    </p:spTree>
    <p:extLst>
      <p:ext uri="{BB962C8B-B14F-4D97-AF65-F5344CB8AC3E}">
        <p14:creationId xmlns:p14="http://schemas.microsoft.com/office/powerpoint/2010/main" val="329562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a:bodyPr>
          <a:lstStyle/>
          <a:p>
            <a:pPr lvl="1"/>
            <a:r>
              <a:rPr lang="en-US" dirty="0" smtClean="0"/>
              <a:t>Strategy for Ai, based on Israel’s defeat for God overconfidence created victory out of mistakes</a:t>
            </a:r>
          </a:p>
          <a:p>
            <a:pPr lvl="1"/>
            <a:r>
              <a:rPr lang="en-US" dirty="0" smtClean="0"/>
              <a:t>Plan: 30,000 soldiers in ambush behind the city from west (3-9); 5,000 soldiers between Ai &amp; Bethel 2 miles away (12), rest of the soldiers would flee</a:t>
            </a:r>
          </a:p>
          <a:p>
            <a:pPr lvl="1"/>
            <a:r>
              <a:rPr lang="en-US" dirty="0" smtClean="0"/>
              <a:t>The work of the Lord requires strategy &amp; leaders must seek the mind of the Lord in planning</a:t>
            </a:r>
          </a:p>
          <a:p>
            <a:pPr lvl="1"/>
            <a:r>
              <a:rPr lang="en-US" dirty="0" smtClean="0"/>
              <a:t>English word, strategy from two Greek words meaning “to lead an army”</a:t>
            </a:r>
          </a:p>
          <a:p>
            <a:pPr lvl="1"/>
            <a:r>
              <a:rPr lang="en-US" dirty="0" smtClean="0"/>
              <a:t>Leadership requires planning</a:t>
            </a:r>
          </a:p>
          <a:p>
            <a:pPr marL="0" indent="0">
              <a:buNone/>
            </a:pPr>
            <a:endParaRPr lang="en-US" dirty="0"/>
          </a:p>
        </p:txBody>
      </p:sp>
    </p:spTree>
    <p:extLst>
      <p:ext uri="{BB962C8B-B14F-4D97-AF65-F5344CB8AC3E}">
        <p14:creationId xmlns:p14="http://schemas.microsoft.com/office/powerpoint/2010/main" val="2520561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r>
              <a:rPr lang="en-US" dirty="0" smtClean="0"/>
              <a:t>New Victory (8:14-29)</a:t>
            </a:r>
          </a:p>
          <a:p>
            <a:pPr lvl="1"/>
            <a:r>
              <a:rPr lang="en-US" dirty="0" smtClean="0"/>
              <a:t>Ai emptied (14-17)</a:t>
            </a:r>
          </a:p>
          <a:p>
            <a:pPr lvl="1"/>
            <a:r>
              <a:rPr lang="en-US" dirty="0" smtClean="0"/>
              <a:t>Ai captured (18-20)</a:t>
            </a:r>
          </a:p>
          <a:p>
            <a:pPr lvl="2"/>
            <a:r>
              <a:rPr lang="en-US" dirty="0" smtClean="0"/>
              <a:t>Joshua lifted his spear as told by God, a signal for other troops to enter &amp; burn the city</a:t>
            </a:r>
          </a:p>
          <a:p>
            <a:pPr lvl="2"/>
            <a:r>
              <a:rPr lang="en-US" dirty="0" smtClean="0"/>
              <a:t>Reminder of Moses holding hands against </a:t>
            </a:r>
            <a:r>
              <a:rPr lang="en-US" dirty="0" err="1"/>
              <a:t>A</a:t>
            </a:r>
            <a:r>
              <a:rPr lang="en-US" dirty="0" err="1" smtClean="0"/>
              <a:t>malek</a:t>
            </a:r>
            <a:endParaRPr lang="en-US" dirty="0" smtClean="0"/>
          </a:p>
          <a:p>
            <a:pPr lvl="1"/>
            <a:r>
              <a:rPr lang="en-US" dirty="0" smtClean="0"/>
              <a:t>Ai’s army &amp; people destroyed (21-29)</a:t>
            </a:r>
          </a:p>
          <a:p>
            <a:pPr lvl="2"/>
            <a:r>
              <a:rPr lang="en-US" dirty="0" smtClean="0"/>
              <a:t>Smoke of the city</a:t>
            </a:r>
          </a:p>
          <a:p>
            <a:pPr lvl="2"/>
            <a:r>
              <a:rPr lang="en-US" dirty="0" smtClean="0"/>
              <a:t>No survivors nor fugitives (22)</a:t>
            </a:r>
          </a:p>
          <a:p>
            <a:pPr lvl="2"/>
            <a:r>
              <a:rPr lang="en-US" dirty="0" smtClean="0"/>
              <a:t>Judgment of God</a:t>
            </a:r>
          </a:p>
          <a:p>
            <a:pPr lvl="1"/>
            <a:r>
              <a:rPr lang="en-US" dirty="0" smtClean="0"/>
              <a:t>Ai’s king slain (23,29)</a:t>
            </a:r>
          </a:p>
          <a:p>
            <a:pPr lvl="2"/>
            <a:r>
              <a:rPr lang="en-US" dirty="0" smtClean="0"/>
              <a:t>Final symbolic gesture of complete victory</a:t>
            </a:r>
          </a:p>
          <a:p>
            <a:pPr lvl="2"/>
            <a:r>
              <a:rPr lang="en-US" dirty="0" smtClean="0"/>
              <a:t>Killed with sword &amp; then hanged on a tree until sundown</a:t>
            </a:r>
            <a:endParaRPr lang="en-US" dirty="0"/>
          </a:p>
        </p:txBody>
      </p:sp>
    </p:spTree>
    <p:extLst>
      <p:ext uri="{BB962C8B-B14F-4D97-AF65-F5344CB8AC3E}">
        <p14:creationId xmlns:p14="http://schemas.microsoft.com/office/powerpoint/2010/main" val="286224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2"/>
            <a:r>
              <a:rPr lang="en-US" dirty="0" smtClean="0"/>
              <a:t>Heap of stones where the king was buried at the gate of the ruins</a:t>
            </a:r>
          </a:p>
          <a:p>
            <a:pPr lvl="1"/>
            <a:r>
              <a:rPr lang="en-US" dirty="0" smtClean="0"/>
              <a:t>Ai’s spoils claimed (27)</a:t>
            </a:r>
          </a:p>
          <a:p>
            <a:pPr lvl="2"/>
            <a:r>
              <a:rPr lang="en-US" dirty="0" smtClean="0"/>
              <a:t>At Jericho all were devoted to God; at Ai soldiers had to fight to earn their rewards</a:t>
            </a:r>
          </a:p>
          <a:p>
            <a:r>
              <a:rPr lang="en-US" dirty="0" smtClean="0"/>
              <a:t>A New Commitment (8:30-35)</a:t>
            </a:r>
          </a:p>
          <a:p>
            <a:pPr lvl="1"/>
            <a:r>
              <a:rPr lang="en-US" dirty="0" smtClean="0"/>
              <a:t>Joshua lead the people to </a:t>
            </a:r>
            <a:r>
              <a:rPr lang="en-US" dirty="0" err="1" smtClean="0"/>
              <a:t>Shechem</a:t>
            </a:r>
            <a:r>
              <a:rPr lang="en-US" dirty="0" smtClean="0"/>
              <a:t> in the valley between Mount </a:t>
            </a:r>
            <a:r>
              <a:rPr lang="en-US" dirty="0" err="1" smtClean="0"/>
              <a:t>Ebal</a:t>
            </a:r>
            <a:r>
              <a:rPr lang="en-US" dirty="0" smtClean="0"/>
              <a:t> &amp; Mount Gerizim</a:t>
            </a:r>
          </a:p>
          <a:p>
            <a:pPr marL="457200" lvl="1" indent="0">
              <a:buNone/>
            </a:pPr>
            <a:r>
              <a:rPr lang="en-US" b="1" dirty="0" smtClean="0"/>
              <a:t>Joshua built an altar </a:t>
            </a:r>
            <a:r>
              <a:rPr lang="en-US" dirty="0" smtClean="0"/>
              <a:t>(v. 30-31)</a:t>
            </a:r>
          </a:p>
          <a:p>
            <a:pPr marL="457200" lvl="1" indent="0">
              <a:buNone/>
            </a:pPr>
            <a:r>
              <a:rPr lang="en-US" b="1" dirty="0"/>
              <a:t>	</a:t>
            </a:r>
            <a:r>
              <a:rPr lang="en-US" dirty="0" smtClean="0"/>
              <a:t>on Mount </a:t>
            </a:r>
            <a:r>
              <a:rPr lang="en-US" dirty="0" err="1" smtClean="0"/>
              <a:t>Ebal</a:t>
            </a:r>
            <a:r>
              <a:rPr lang="en-US" dirty="0" smtClean="0"/>
              <a:t>, mount of cursing </a:t>
            </a:r>
          </a:p>
          <a:p>
            <a:pPr marL="457200" lvl="1" indent="0">
              <a:buNone/>
            </a:pPr>
            <a:r>
              <a:rPr lang="en-US" dirty="0"/>
              <a:t>	</a:t>
            </a:r>
            <a:r>
              <a:rPr lang="en-US" dirty="0" smtClean="0"/>
              <a:t>Exodus 20:25, no tool</a:t>
            </a:r>
            <a:endParaRPr lang="en-US" b="1" dirty="0"/>
          </a:p>
        </p:txBody>
      </p:sp>
    </p:spTree>
    <p:extLst>
      <p:ext uri="{BB962C8B-B14F-4D97-AF65-F5344CB8AC3E}">
        <p14:creationId xmlns:p14="http://schemas.microsoft.com/office/powerpoint/2010/main" val="2165721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757</Words>
  <Application>Microsoft Office PowerPoint</Application>
  <PresentationFormat>On-screen Show (4:3)</PresentationFormat>
  <Paragraphs>86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Turning Defeat Into Victory Joshua 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Turning Defeat Into Victory Joshua 8</dc:title>
  <dc:creator>Joyce McSloy</dc:creator>
  <cp:lastModifiedBy>Joyce McSloy</cp:lastModifiedBy>
  <cp:revision>13</cp:revision>
  <dcterms:created xsi:type="dcterms:W3CDTF">2014-01-29T07:54:21Z</dcterms:created>
  <dcterms:modified xsi:type="dcterms:W3CDTF">2014-01-31T23:53:36Z</dcterms:modified>
</cp:coreProperties>
</file>