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3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2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8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8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6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3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5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8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46390-6E5F-45A5-9BCB-277F00CC46E8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A5ACD-344E-4A1A-9C3F-D636B1068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4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Interlude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Joshua 10: 29 – 12: 24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62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Assignment of the Cities of Refuge (20:1-9)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Cities for Levites (</a:t>
            </a:r>
            <a:r>
              <a:rPr lang="en-US" dirty="0" err="1" smtClean="0">
                <a:latin typeface="Comic Sans MS" pitchFamily="66" charset="0"/>
              </a:rPr>
              <a:t>Num</a:t>
            </a:r>
            <a:r>
              <a:rPr lang="en-US" dirty="0" smtClean="0">
                <a:latin typeface="Comic Sans MS" pitchFamily="66" charset="0"/>
              </a:rPr>
              <a:t> 35:1-5)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Cities of refuge (Ex 21: 13; </a:t>
            </a:r>
            <a:r>
              <a:rPr lang="en-US" dirty="0" err="1" smtClean="0">
                <a:latin typeface="Comic Sans MS" pitchFamily="66" charset="0"/>
              </a:rPr>
              <a:t>Num</a:t>
            </a:r>
            <a:r>
              <a:rPr lang="en-US" dirty="0" smtClean="0">
                <a:latin typeface="Comic Sans MS" pitchFamily="66" charset="0"/>
              </a:rPr>
              <a:t> 35:6-34; </a:t>
            </a:r>
            <a:r>
              <a:rPr lang="en-US" dirty="0" err="1" smtClean="0">
                <a:latin typeface="Comic Sans MS" pitchFamily="66" charset="0"/>
              </a:rPr>
              <a:t>Deut</a:t>
            </a:r>
            <a:r>
              <a:rPr lang="en-US" dirty="0" smtClean="0">
                <a:latin typeface="Comic Sans MS" pitchFamily="66" charset="0"/>
              </a:rPr>
              <a:t> 19: 1-13)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Murder &amp; manslaughter (Ex 21:12-14; </a:t>
            </a:r>
            <a:r>
              <a:rPr lang="en-US" dirty="0" err="1" smtClean="0">
                <a:latin typeface="Comic Sans MS" pitchFamily="66" charset="0"/>
              </a:rPr>
              <a:t>Deut</a:t>
            </a:r>
            <a:r>
              <a:rPr lang="en-US" dirty="0" smtClean="0">
                <a:latin typeface="Comic Sans MS" pitchFamily="66" charset="0"/>
              </a:rPr>
              <a:t> 19:11-13)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6 cities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Westside: </a:t>
            </a:r>
            <a:r>
              <a:rPr lang="en-US" dirty="0" err="1" smtClean="0">
                <a:latin typeface="Comic Sans MS" pitchFamily="66" charset="0"/>
              </a:rPr>
              <a:t>Kedesh</a:t>
            </a:r>
            <a:r>
              <a:rPr lang="en-US" dirty="0">
                <a:latin typeface="Comic Sans MS" pitchFamily="66" charset="0"/>
              </a:rPr>
              <a:t>,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Shechem</a:t>
            </a:r>
            <a:r>
              <a:rPr lang="en-US" dirty="0" smtClean="0">
                <a:latin typeface="Comic Sans MS" pitchFamily="66" charset="0"/>
              </a:rPr>
              <a:t>, Hebron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Eastside: Golan, </a:t>
            </a:r>
            <a:r>
              <a:rPr lang="en-US" dirty="0" err="1" smtClean="0">
                <a:latin typeface="Comic Sans MS" pitchFamily="66" charset="0"/>
              </a:rPr>
              <a:t>Ramoth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Bezer</a:t>
            </a:r>
            <a:endParaRPr lang="en-US" dirty="0" smtClean="0">
              <a:latin typeface="Comic Sans MS" pitchFamily="66" charset="0"/>
            </a:endParaRPr>
          </a:p>
          <a:p>
            <a:pPr lvl="2"/>
            <a:r>
              <a:rPr lang="en-US" dirty="0" smtClean="0">
                <a:latin typeface="Comic Sans MS" pitchFamily="66" charset="0"/>
              </a:rPr>
              <a:t>No police to investigate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Law: anybody who killed another person could flee to a city of refuge &amp; be protected from the avenger of the blood until the elders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63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lvl="2"/>
            <a:r>
              <a:rPr lang="en-US" dirty="0" smtClean="0">
                <a:latin typeface="Comic Sans MS" pitchFamily="66" charset="0"/>
              </a:rPr>
              <a:t>Investigate the situation. The fugitive go free when a high priest dies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They visualize a picture of salvation in Christ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“have fled for refuge” </a:t>
            </a:r>
            <a:r>
              <a:rPr lang="en-US" dirty="0" err="1" smtClean="0">
                <a:latin typeface="Comic Sans MS" pitchFamily="66" charset="0"/>
              </a:rPr>
              <a:t>Heb</a:t>
            </a:r>
            <a:r>
              <a:rPr lang="en-US" dirty="0" smtClean="0">
                <a:latin typeface="Comic Sans MS" pitchFamily="66" charset="0"/>
              </a:rPr>
              <a:t> 6:180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When coming to Christ for salvation no need for investigation or trial for we know we are guilty &amp; admit it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Salvation is not conditional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Our High Priest never dies &amp; we are secure (</a:t>
            </a:r>
            <a:r>
              <a:rPr lang="en-US" dirty="0" err="1" smtClean="0">
                <a:latin typeface="Comic Sans MS" pitchFamily="66" charset="0"/>
              </a:rPr>
              <a:t>Heb</a:t>
            </a:r>
            <a:r>
              <a:rPr lang="en-US" dirty="0" smtClean="0">
                <a:latin typeface="Comic Sans MS" pitchFamily="66" charset="0"/>
              </a:rPr>
              <a:t> 7:24-25)</a:t>
            </a:r>
          </a:p>
          <a:p>
            <a:pPr lvl="3"/>
            <a:r>
              <a:rPr lang="en-US" dirty="0" err="1" smtClean="0">
                <a:latin typeface="Comic Sans MS" pitchFamily="66" charset="0"/>
              </a:rPr>
              <a:t>Kedesh</a:t>
            </a:r>
            <a:r>
              <a:rPr lang="en-US" dirty="0" smtClean="0">
                <a:latin typeface="Comic Sans MS" pitchFamily="66" charset="0"/>
              </a:rPr>
              <a:t>: righteousness</a:t>
            </a:r>
          </a:p>
          <a:p>
            <a:pPr lvl="4"/>
            <a:r>
              <a:rPr lang="en-US" dirty="0" smtClean="0">
                <a:latin typeface="Comic Sans MS" pitchFamily="66" charset="0"/>
              </a:rPr>
              <a:t>By faith Jesus gave His righteousness</a:t>
            </a:r>
          </a:p>
          <a:p>
            <a:pPr lvl="3"/>
            <a:r>
              <a:rPr lang="en-US" dirty="0" err="1" smtClean="0">
                <a:latin typeface="Comic Sans MS" pitchFamily="66" charset="0"/>
              </a:rPr>
              <a:t>Shechem</a:t>
            </a:r>
            <a:r>
              <a:rPr lang="en-US" dirty="0" smtClean="0">
                <a:latin typeface="Comic Sans MS" pitchFamily="66" charset="0"/>
              </a:rPr>
              <a:t>: shoulder</a:t>
            </a:r>
          </a:p>
          <a:p>
            <a:pPr lvl="4"/>
            <a:r>
              <a:rPr lang="en-US" dirty="0" smtClean="0">
                <a:latin typeface="Comic Sans MS" pitchFamily="66" charset="0"/>
              </a:rPr>
              <a:t>Like a shepherd He carries us on his shoulder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Hebron: fellowship</a:t>
            </a:r>
          </a:p>
          <a:p>
            <a:pPr lvl="3"/>
            <a:r>
              <a:rPr lang="en-US" dirty="0" err="1" smtClean="0">
                <a:latin typeface="Comic Sans MS" pitchFamily="66" charset="0"/>
              </a:rPr>
              <a:t>Bezer</a:t>
            </a:r>
            <a:r>
              <a:rPr lang="en-US" dirty="0" smtClean="0">
                <a:latin typeface="Comic Sans MS" pitchFamily="66" charset="0"/>
              </a:rPr>
              <a:t>: fortress or strong</a:t>
            </a:r>
          </a:p>
          <a:p>
            <a:pPr lvl="4"/>
            <a:r>
              <a:rPr lang="en-US" dirty="0" smtClean="0">
                <a:latin typeface="Comic Sans MS" pitchFamily="66" charset="0"/>
              </a:rPr>
              <a:t>He is our fortress &amp; we are safe</a:t>
            </a:r>
          </a:p>
          <a:p>
            <a:pPr lvl="4"/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84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lvl="3"/>
            <a:r>
              <a:rPr lang="en-US" dirty="0" err="1" smtClean="0">
                <a:latin typeface="Comic Sans MS" pitchFamily="66" charset="0"/>
              </a:rPr>
              <a:t>Ramoth</a:t>
            </a:r>
            <a:r>
              <a:rPr lang="en-US" dirty="0" smtClean="0">
                <a:latin typeface="Comic Sans MS" pitchFamily="66" charset="0"/>
              </a:rPr>
              <a:t>; heights</a:t>
            </a:r>
          </a:p>
          <a:p>
            <a:pPr lvl="4"/>
            <a:r>
              <a:rPr lang="en-US" dirty="0" smtClean="0">
                <a:latin typeface="Comic Sans MS" pitchFamily="66" charset="0"/>
              </a:rPr>
              <a:t>They dwell in heights even though they were exiles, pilgrims, or strangers in this world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Golan: exile (</a:t>
            </a:r>
            <a:r>
              <a:rPr lang="en-US" dirty="0" err="1" smtClean="0">
                <a:latin typeface="Comic Sans MS" pitchFamily="66" charset="0"/>
              </a:rPr>
              <a:t>Gesenius</a:t>
            </a:r>
            <a:r>
              <a:rPr lang="en-US" dirty="0" smtClean="0">
                <a:latin typeface="Comic Sans MS" pitchFamily="66" charset="0"/>
              </a:rPr>
              <a:t> Lexicon) </a:t>
            </a:r>
          </a:p>
          <a:p>
            <a:pPr lvl="2"/>
            <a:r>
              <a:rPr lang="en-US" b="1" dirty="0" smtClean="0">
                <a:latin typeface="Comic Sans MS" pitchFamily="66" charset="0"/>
              </a:rPr>
              <a:t>Lesson #7: You are not saved unless you flee to Jesus by faith. We are guilty &amp; Jesus is our only Savior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Jews were guilty of killing Jesus Christ, but it was a sin of ignorance (Acts 3:12-18 &amp; Luke 23:24)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Manslaughter rather than murder (I </a:t>
            </a:r>
            <a:r>
              <a:rPr lang="en-US" dirty="0" err="1">
                <a:latin typeface="Comic Sans MS" pitchFamily="66" charset="0"/>
              </a:rPr>
              <a:t>C</a:t>
            </a:r>
            <a:r>
              <a:rPr lang="en-US" dirty="0" err="1" smtClean="0">
                <a:latin typeface="Comic Sans MS" pitchFamily="66" charset="0"/>
              </a:rPr>
              <a:t>or</a:t>
            </a:r>
            <a:r>
              <a:rPr lang="en-US" dirty="0" smtClean="0">
                <a:latin typeface="Comic Sans MS" pitchFamily="66" charset="0"/>
              </a:rPr>
              <a:t> 2:7-8)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Now the whole world is guilty &amp; </a:t>
            </a:r>
            <a:r>
              <a:rPr lang="en-US" dirty="0" err="1" smtClean="0">
                <a:latin typeface="Comic Sans MS" pitchFamily="66" charset="0"/>
              </a:rPr>
              <a:t>witout</a:t>
            </a:r>
            <a:r>
              <a:rPr lang="en-US" dirty="0" smtClean="0">
                <a:latin typeface="Comic Sans MS" pitchFamily="66" charset="0"/>
              </a:rPr>
              <a:t> sin (Rom 3:9-19)</a:t>
            </a:r>
          </a:p>
          <a:p>
            <a:r>
              <a:rPr lang="en-US" dirty="0" smtClean="0">
                <a:latin typeface="Comic Sans MS" pitchFamily="66" charset="0"/>
              </a:rPr>
              <a:t>The Assignment of the </a:t>
            </a:r>
            <a:r>
              <a:rPr lang="en-US" dirty="0" err="1" smtClean="0">
                <a:latin typeface="Comic Sans MS" pitchFamily="66" charset="0"/>
              </a:rPr>
              <a:t>Levitical</a:t>
            </a:r>
            <a:r>
              <a:rPr lang="en-US" dirty="0" smtClean="0">
                <a:latin typeface="Comic Sans MS" pitchFamily="66" charset="0"/>
              </a:rPr>
              <a:t> cities (21:1-45)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9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lvl="1"/>
            <a:r>
              <a:rPr lang="en-US" dirty="0" smtClean="0">
                <a:latin typeface="Comic Sans MS" pitchFamily="66" charset="0"/>
              </a:rPr>
              <a:t>Scattered throughout the land so the tribe of Levi can teach the people the law &amp; influence them to be faithful to God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Places to live &amp; pastures for cattle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48 cities (</a:t>
            </a:r>
            <a:r>
              <a:rPr lang="en-US" dirty="0" err="1" smtClean="0">
                <a:latin typeface="Comic Sans MS" pitchFamily="66" charset="0"/>
              </a:rPr>
              <a:t>num</a:t>
            </a:r>
            <a:r>
              <a:rPr lang="en-US" dirty="0" smtClean="0">
                <a:latin typeface="Comic Sans MS" pitchFamily="66" charset="0"/>
              </a:rPr>
              <a:t> 35:1-5)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2 lists : Joshua 21 &amp; I </a:t>
            </a:r>
            <a:r>
              <a:rPr lang="en-US" dirty="0" err="1" smtClean="0">
                <a:latin typeface="Comic Sans MS" pitchFamily="66" charset="0"/>
              </a:rPr>
              <a:t>Chron</a:t>
            </a:r>
            <a:r>
              <a:rPr lang="en-US" dirty="0" smtClean="0">
                <a:latin typeface="Comic Sans MS" pitchFamily="66" charset="0"/>
              </a:rPr>
              <a:t> 6:54-81)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Each tribe has 4 cities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Judah &amp; Simeon: 9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Naphtali: 3</a:t>
            </a:r>
          </a:p>
          <a:p>
            <a:r>
              <a:rPr lang="en-US" dirty="0" smtClean="0">
                <a:latin typeface="Comic Sans MS" pitchFamily="66" charset="0"/>
              </a:rPr>
              <a:t>Affirmations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God was faithful &amp; gave the land to Israel (21:45)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40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1"/>
            <a:r>
              <a:rPr lang="en-US" dirty="0" smtClean="0">
                <a:latin typeface="Comic Sans MS" pitchFamily="66" charset="0"/>
              </a:rPr>
              <a:t>God gave Israel victory over the enemies &amp; rest from war (21:44)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God kept His promises (21:45)</a:t>
            </a:r>
          </a:p>
          <a:p>
            <a:pPr lvl="1"/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covenant of God, power of God, and promises of God are the spiritual resources we need as we claim the inheritance in </a:t>
            </a:r>
            <a:r>
              <a:rPr lang="en-US" smtClean="0">
                <a:latin typeface="Comic Sans MS" pitchFamily="66" charset="0"/>
              </a:rPr>
              <a:t>Jesus Christ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Summary of Israel’s conquest of southern cities (10: 29–43) &amp; northern cities (11:1-5)</a:t>
            </a:r>
          </a:p>
          <a:p>
            <a:r>
              <a:rPr lang="en-US" dirty="0" smtClean="0">
                <a:latin typeface="Comic Sans MS" pitchFamily="66" charset="0"/>
              </a:rPr>
              <a:t>List of the kings Israel conquered (11:16 – 12:24)</a:t>
            </a:r>
          </a:p>
          <a:p>
            <a:r>
              <a:rPr lang="en-US" dirty="0" smtClean="0">
                <a:latin typeface="Comic Sans MS" pitchFamily="66" charset="0"/>
              </a:rPr>
              <a:t>Record reveals 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It was the Lord who gave the victory (10:30, 32, 42; 11:6, 8)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Joshua obeyed the Lord by utterly destroying the enemies (11: 9, 12, 15, 20) except Gibeon</a:t>
            </a:r>
          </a:p>
          <a:p>
            <a:r>
              <a:rPr lang="en-US" dirty="0" smtClean="0">
                <a:latin typeface="Comic Sans MS" pitchFamily="66" charset="0"/>
              </a:rPr>
              <a:t>Joshua’s strategy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5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Conquer &amp; divide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Fighting in foothills &amp; mountains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Jews still defeated the kings &amp; armies although they were larger than the Jewish army</a:t>
            </a:r>
          </a:p>
          <a:p>
            <a:r>
              <a:rPr lang="en-US" dirty="0" smtClean="0">
                <a:latin typeface="Comic Sans MS" pitchFamily="66" charset="0"/>
              </a:rPr>
              <a:t>The ownership of the land was by gracious act of God</a:t>
            </a:r>
          </a:p>
          <a:p>
            <a:r>
              <a:rPr lang="en-US" dirty="0" smtClean="0">
                <a:latin typeface="Comic Sans MS" pitchFamily="66" charset="0"/>
              </a:rPr>
              <a:t>The possession &amp; enjoyment of the land depended on the submission and obedience to God</a:t>
            </a:r>
          </a:p>
          <a:p>
            <a:r>
              <a:rPr lang="en-US" dirty="0" smtClean="0">
                <a:latin typeface="Comic Sans MS" pitchFamily="66" charset="0"/>
              </a:rPr>
              <a:t>The Promised land, a gift of God’s love</a:t>
            </a:r>
          </a:p>
          <a:p>
            <a:r>
              <a:rPr lang="en-US" b="1" dirty="0" smtClean="0">
                <a:latin typeface="Comic Sans MS" pitchFamily="66" charset="0"/>
              </a:rPr>
              <a:t>The Assignments Made at </a:t>
            </a:r>
            <a:r>
              <a:rPr lang="en-US" b="1" dirty="0" err="1" smtClean="0">
                <a:latin typeface="Comic Sans MS" pitchFamily="66" charset="0"/>
              </a:rPr>
              <a:t>Gilgal</a:t>
            </a:r>
            <a:r>
              <a:rPr lang="en-US" b="1" dirty="0" smtClean="0">
                <a:latin typeface="Comic Sans MS" pitchFamily="66" charset="0"/>
              </a:rPr>
              <a:t> (13:1-17:18)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1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lvl="1"/>
            <a:r>
              <a:rPr lang="en-US" dirty="0" err="1" smtClean="0">
                <a:latin typeface="Comic Sans MS" pitchFamily="66" charset="0"/>
              </a:rPr>
              <a:t>Gilgal</a:t>
            </a:r>
            <a:r>
              <a:rPr lang="en-US" dirty="0" smtClean="0">
                <a:latin typeface="Comic Sans MS" pitchFamily="66" charset="0"/>
              </a:rPr>
              <a:t>, the center of operations for Israel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Moved to Shiloh as central location (18:1)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System for assigning the territories in Canaan (14: 1-20)</a:t>
            </a:r>
          </a:p>
          <a:p>
            <a:pPr lvl="2"/>
            <a:r>
              <a:rPr lang="en-US" dirty="0" err="1" smtClean="0">
                <a:latin typeface="Comic Sans MS" pitchFamily="66" charset="0"/>
              </a:rPr>
              <a:t>Eleazor</a:t>
            </a:r>
            <a:r>
              <a:rPr lang="en-US" dirty="0" smtClean="0">
                <a:latin typeface="Comic Sans MS" pitchFamily="66" charset="0"/>
              </a:rPr>
              <a:t>, the high priest, &amp; a representative from a tribe casting lots (</a:t>
            </a:r>
            <a:r>
              <a:rPr lang="en-US" dirty="0" err="1" smtClean="0">
                <a:latin typeface="Comic Sans MS" pitchFamily="66" charset="0"/>
              </a:rPr>
              <a:t>Num</a:t>
            </a:r>
            <a:r>
              <a:rPr lang="en-US" dirty="0" smtClean="0">
                <a:latin typeface="Comic Sans MS" pitchFamily="66" charset="0"/>
              </a:rPr>
              <a:t> 34:13-29)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The system changed when relocating (18:1-7)</a:t>
            </a:r>
          </a:p>
          <a:p>
            <a:pPr lvl="1"/>
            <a:r>
              <a:rPr lang="en-US" b="1" dirty="0" smtClean="0">
                <a:latin typeface="Comic Sans MS" pitchFamily="66" charset="0"/>
              </a:rPr>
              <a:t>The two and half tribes east of Jordan (13:1-33)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Reuben, Gad, &amp; half Manasseh agreed to help conquer Canaan for inheritance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Buffer zone between the Jews &amp; Canaan and heathen nations in Moab &amp; Ammon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Vulnerable to military attack &amp; pagan influence 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5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lvl="2"/>
            <a:r>
              <a:rPr lang="en-US" dirty="0" smtClean="0">
                <a:latin typeface="Comic Sans MS" pitchFamily="66" charset="0"/>
              </a:rPr>
              <a:t>Reuben, south (15-23); Manasseh, north (25-26); Gad, in between (24-28)</a:t>
            </a:r>
          </a:p>
          <a:p>
            <a:pPr lvl="2"/>
            <a:r>
              <a:rPr lang="en-US" b="1" dirty="0" smtClean="0">
                <a:latin typeface="Comic Sans MS" pitchFamily="66" charset="0"/>
              </a:rPr>
              <a:t>Lesson #1: Don’t be a borderline Christian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The will of God is the expression of God’s love &amp; always the best for us</a:t>
            </a:r>
          </a:p>
          <a:p>
            <a:pPr lvl="2"/>
            <a:r>
              <a:rPr lang="en-US" dirty="0" err="1" smtClean="0">
                <a:latin typeface="Comic Sans MS" pitchFamily="66" charset="0"/>
              </a:rPr>
              <a:t>Balaak’s</a:t>
            </a:r>
            <a:r>
              <a:rPr lang="en-US" dirty="0" smtClean="0">
                <a:latin typeface="Comic Sans MS" pitchFamily="66" charset="0"/>
              </a:rPr>
              <a:t> advice to Balaam (13:22-232; </a:t>
            </a:r>
            <a:r>
              <a:rPr lang="en-US" dirty="0" err="1" smtClean="0">
                <a:latin typeface="Comic Sans MS" pitchFamily="66" charset="0"/>
              </a:rPr>
              <a:t>Num</a:t>
            </a:r>
            <a:r>
              <a:rPr lang="en-US" dirty="0" smtClean="0">
                <a:latin typeface="Comic Sans MS" pitchFamily="66" charset="0"/>
              </a:rPr>
              <a:t> 22-25)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Be friendly to the Jews &amp; invite them to Moabite religious feasts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Result: Jewish men tool Moabite women for wives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Violating God’s law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Satan as a serpent, not lion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Levites had no inheritance (13:14, 33; 14:3-4; 18:7)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The Lord was their inheritance (</a:t>
            </a:r>
            <a:r>
              <a:rPr lang="en-US" dirty="0" err="1" smtClean="0">
                <a:latin typeface="Comic Sans MS" pitchFamily="66" charset="0"/>
              </a:rPr>
              <a:t>Deut</a:t>
            </a:r>
            <a:r>
              <a:rPr lang="en-US" dirty="0" smtClean="0">
                <a:latin typeface="Comic Sans MS" pitchFamily="66" charset="0"/>
              </a:rPr>
              <a:t> 18:1-8; 10:1-8; 18:7); 4 times</a:t>
            </a:r>
          </a:p>
          <a:p>
            <a:pPr lvl="2"/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21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32500" lnSpcReduction="20000"/>
          </a:bodyPr>
          <a:lstStyle/>
          <a:p>
            <a:pPr lvl="3"/>
            <a:r>
              <a:rPr lang="en-US" sz="6200" dirty="0" smtClean="0">
                <a:latin typeface="Comic Sans MS" pitchFamily="66" charset="0"/>
              </a:rPr>
              <a:t>Devoted to teaching God’s law</a:t>
            </a:r>
          </a:p>
          <a:p>
            <a:pPr lvl="4"/>
            <a:r>
              <a:rPr lang="en-US" sz="5500" dirty="0" smtClean="0">
                <a:latin typeface="Comic Sans MS" pitchFamily="66" charset="0"/>
              </a:rPr>
              <a:t>Simeon &amp; Levi: prophecy fulfilled (Gen 49:5-7)</a:t>
            </a:r>
          </a:p>
          <a:p>
            <a:pPr lvl="1"/>
            <a:r>
              <a:rPr lang="en-US" sz="8600" dirty="0" smtClean="0">
                <a:latin typeface="Comic Sans MS" pitchFamily="66" charset="0"/>
              </a:rPr>
              <a:t>Two &amp; half tribes west of Jordan (14:1-17:18)</a:t>
            </a:r>
          </a:p>
          <a:p>
            <a:pPr lvl="2"/>
            <a:r>
              <a:rPr lang="en-US" sz="7400" dirty="0" smtClean="0">
                <a:latin typeface="Comic Sans MS" pitchFamily="66" charset="0"/>
              </a:rPr>
              <a:t>Judah, south (17:1-18); Ephraim, middle (16:1-10); Manasseh, north (17: 1-18)</a:t>
            </a:r>
          </a:p>
          <a:p>
            <a:pPr lvl="3"/>
            <a:r>
              <a:rPr lang="en-US" sz="6200" dirty="0" smtClean="0">
                <a:latin typeface="Comic Sans MS" pitchFamily="66" charset="0"/>
              </a:rPr>
              <a:t>Caleb received the first inheritance (</a:t>
            </a:r>
            <a:r>
              <a:rPr lang="en-US" sz="6200" dirty="0" err="1" smtClean="0">
                <a:latin typeface="Comic Sans MS" pitchFamily="66" charset="0"/>
              </a:rPr>
              <a:t>Num</a:t>
            </a:r>
            <a:r>
              <a:rPr lang="en-US" sz="6200" dirty="0" smtClean="0">
                <a:latin typeface="Comic Sans MS" pitchFamily="66" charset="0"/>
              </a:rPr>
              <a:t> 13:30)</a:t>
            </a:r>
          </a:p>
          <a:p>
            <a:pPr lvl="3"/>
            <a:r>
              <a:rPr lang="en-US" sz="6200" dirty="0" smtClean="0">
                <a:latin typeface="Comic Sans MS" pitchFamily="66" charset="0"/>
              </a:rPr>
              <a:t>Joshua received the inheritance last (19:49-51)</a:t>
            </a:r>
          </a:p>
          <a:p>
            <a:pPr lvl="2"/>
            <a:r>
              <a:rPr lang="en-US" sz="7400" b="1" dirty="0" smtClean="0">
                <a:latin typeface="Comic Sans MS" pitchFamily="66" charset="0"/>
              </a:rPr>
              <a:t>Lesson # 2: Be encouraged in your pilgrim journey (</a:t>
            </a:r>
            <a:r>
              <a:rPr lang="en-US" sz="7400" b="1" dirty="0" err="1" smtClean="0">
                <a:latin typeface="Comic Sans MS" pitchFamily="66" charset="0"/>
              </a:rPr>
              <a:t>Eph</a:t>
            </a:r>
            <a:r>
              <a:rPr lang="en-US" sz="7400" b="1" dirty="0" smtClean="0">
                <a:latin typeface="Comic Sans MS" pitchFamily="66" charset="0"/>
              </a:rPr>
              <a:t> 1:3)</a:t>
            </a:r>
          </a:p>
          <a:p>
            <a:pPr lvl="3"/>
            <a:r>
              <a:rPr lang="en-US" sz="6200" dirty="0" smtClean="0">
                <a:latin typeface="Comic Sans MS" pitchFamily="66" charset="0"/>
              </a:rPr>
              <a:t>Caleb, 85 year old</a:t>
            </a:r>
          </a:p>
          <a:p>
            <a:pPr lvl="4"/>
            <a:r>
              <a:rPr lang="en-US" sz="5500" dirty="0" smtClean="0">
                <a:latin typeface="Comic Sans MS" pitchFamily="66" charset="0"/>
              </a:rPr>
              <a:t>Received mountain</a:t>
            </a:r>
          </a:p>
          <a:p>
            <a:pPr lvl="4"/>
            <a:r>
              <a:rPr lang="en-US" sz="5500" dirty="0" smtClean="0">
                <a:latin typeface="Comic Sans MS" pitchFamily="66" charset="0"/>
              </a:rPr>
              <a:t>Secret of Caleb’s life: “He wholly followed the Lord God of Israel” Josh 14:14)</a:t>
            </a:r>
          </a:p>
          <a:p>
            <a:pPr lvl="4"/>
            <a:r>
              <a:rPr lang="en-US" sz="5500" b="1" dirty="0" smtClean="0">
                <a:latin typeface="Comic Sans MS" pitchFamily="66" charset="0"/>
              </a:rPr>
              <a:t>Lesson # 3: We are never too old to make new conquests of faith in the power of the Lord; never retire from trusting &amp; serving the Lord</a:t>
            </a:r>
          </a:p>
          <a:p>
            <a:pPr marL="1371600" lvl="3" indent="0">
              <a:buNone/>
            </a:pPr>
            <a:endParaRPr lang="en-US" sz="5500" dirty="0" smtClean="0">
              <a:latin typeface="Comic Sans MS" pitchFamily="66" charset="0"/>
            </a:endParaRPr>
          </a:p>
          <a:p>
            <a:pPr marL="1371600" lvl="3" indent="0">
              <a:buNone/>
            </a:pPr>
            <a:r>
              <a:rPr lang="en-US" sz="5500" dirty="0">
                <a:latin typeface="Comic Sans MS" pitchFamily="66" charset="0"/>
              </a:rPr>
              <a:t>	</a:t>
            </a:r>
            <a:r>
              <a:rPr lang="en-US" sz="5500" dirty="0" smtClean="0">
                <a:latin typeface="Comic Sans MS" pitchFamily="66" charset="0"/>
              </a:rPr>
              <a:t>	</a:t>
            </a:r>
          </a:p>
          <a:p>
            <a:pPr marL="1828800" lvl="4" indent="0">
              <a:buNone/>
            </a:pPr>
            <a:endParaRPr lang="en-US" dirty="0" smtClean="0">
              <a:latin typeface="Comic Sans MS" pitchFamily="66" charset="0"/>
            </a:endParaRPr>
          </a:p>
          <a:p>
            <a:pPr marL="1828800" lvl="4" indent="0"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226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 lvl="4"/>
            <a:r>
              <a:rPr lang="en-US" sz="1800" dirty="0">
                <a:latin typeface="Comic Sans MS" pitchFamily="66" charset="0"/>
              </a:rPr>
              <a:t>Caleb providing for the next generation daring faith: </a:t>
            </a:r>
            <a:r>
              <a:rPr lang="en-US" sz="1800" dirty="0" err="1">
                <a:latin typeface="Comic Sans MS" pitchFamily="66" charset="0"/>
              </a:rPr>
              <a:t>Othniel</a:t>
            </a:r>
            <a:r>
              <a:rPr lang="en-US" sz="1800" dirty="0">
                <a:latin typeface="Comic Sans MS" pitchFamily="66" charset="0"/>
              </a:rPr>
              <a:t> &amp; his daughter for field &amp; spring</a:t>
            </a:r>
          </a:p>
          <a:p>
            <a:pPr lvl="4"/>
            <a:r>
              <a:rPr lang="en-US" sz="1800" dirty="0">
                <a:latin typeface="Comic Sans MS" pitchFamily="66" charset="0"/>
              </a:rPr>
              <a:t>Example of faith more available to his family than material</a:t>
            </a:r>
          </a:p>
          <a:p>
            <a:pPr lvl="4"/>
            <a:r>
              <a:rPr lang="en-US" sz="1800" b="1" dirty="0">
                <a:latin typeface="Comic Sans MS" pitchFamily="66" charset="0"/>
              </a:rPr>
              <a:t>Lesson #4: The older generation must provide for the next generation, not only material but mostly spiritually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Inheritance </a:t>
            </a:r>
            <a:r>
              <a:rPr lang="en-US" dirty="0">
                <a:latin typeface="Comic Sans MS" pitchFamily="66" charset="0"/>
              </a:rPr>
              <a:t>of the rest of the tribe of Judah (15:1-12; 21-63)</a:t>
            </a:r>
          </a:p>
          <a:p>
            <a:pPr lvl="3"/>
            <a:r>
              <a:rPr lang="en-US" dirty="0">
                <a:latin typeface="Comic Sans MS" pitchFamily="66" charset="0"/>
              </a:rPr>
              <a:t>Jerusalem wasn’t taken yet (63)</a:t>
            </a:r>
          </a:p>
          <a:p>
            <a:pPr lvl="4"/>
            <a:r>
              <a:rPr lang="en-US" sz="1800" dirty="0">
                <a:latin typeface="Comic Sans MS" pitchFamily="66" charset="0"/>
              </a:rPr>
              <a:t>Capital during David’s time (II Sam 5:6-10)</a:t>
            </a:r>
          </a:p>
          <a:p>
            <a:pPr lvl="2"/>
            <a:r>
              <a:rPr lang="en-US" dirty="0">
                <a:latin typeface="Comic Sans MS" pitchFamily="66" charset="0"/>
              </a:rPr>
              <a:t>Ephraim &amp; Manasseh of </a:t>
            </a:r>
            <a:r>
              <a:rPr lang="en-US" dirty="0" smtClean="0">
                <a:latin typeface="Comic Sans MS" pitchFamily="66" charset="0"/>
              </a:rPr>
              <a:t>Joseph</a:t>
            </a:r>
          </a:p>
          <a:p>
            <a:pPr lvl="3"/>
            <a:r>
              <a:rPr lang="en-US" dirty="0" smtClean="0">
                <a:latin typeface="Comic Sans MS" pitchFamily="66" charset="0"/>
              </a:rPr>
              <a:t>Sons inherited as well as the daughters of </a:t>
            </a:r>
            <a:r>
              <a:rPr lang="en-US" dirty="0" err="1" smtClean="0">
                <a:latin typeface="Comic Sans MS" pitchFamily="66" charset="0"/>
              </a:rPr>
              <a:t>Zelophelad</a:t>
            </a:r>
            <a:r>
              <a:rPr lang="en-US" dirty="0" smtClean="0">
                <a:latin typeface="Comic Sans MS" pitchFamily="66" charset="0"/>
              </a:rPr>
              <a:t> (3-6)</a:t>
            </a:r>
          </a:p>
          <a:p>
            <a:pPr lvl="3"/>
            <a:r>
              <a:rPr lang="en-US" b="1" dirty="0" smtClean="0">
                <a:latin typeface="Comic Sans MS" pitchFamily="66" charset="0"/>
              </a:rPr>
              <a:t>Lesson #5: God wants all His children their inheritance </a:t>
            </a:r>
            <a:endParaRPr lang="en-US" b="1" dirty="0">
              <a:latin typeface="Comic Sans MS" pitchFamily="66" charset="0"/>
            </a:endParaRPr>
          </a:p>
          <a:p>
            <a:pPr marL="1828800" lvl="4" indent="0">
              <a:buNone/>
            </a:pPr>
            <a:r>
              <a:rPr lang="en-US" sz="2600" b="1" dirty="0">
                <a:latin typeface="Comic Sans MS" pitchFamily="66" charset="0"/>
              </a:rPr>
              <a:t>	</a:t>
            </a:r>
          </a:p>
          <a:p>
            <a:pPr lvl="4"/>
            <a:endParaRPr lang="en-US" b="1" dirty="0">
              <a:latin typeface="Comic Sans MS" pitchFamily="66" charset="0"/>
            </a:endParaRPr>
          </a:p>
          <a:p>
            <a:pPr lvl="4"/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7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lvl="4"/>
            <a:r>
              <a:rPr lang="en-US" dirty="0" smtClean="0">
                <a:latin typeface="Comic Sans MS" pitchFamily="66" charset="0"/>
              </a:rPr>
              <a:t>Ephraim &amp; Manasseh complained because the Lord didn’t give them enough room (17:14-18)</a:t>
            </a:r>
          </a:p>
          <a:p>
            <a:pPr lvl="4"/>
            <a:r>
              <a:rPr lang="en-US" b="1" dirty="0" smtClean="0">
                <a:latin typeface="Comic Sans MS" pitchFamily="66" charset="0"/>
              </a:rPr>
              <a:t>Lesson #6:It’s not their boasting but believing that gives you the victory and gain the new territory. Those who talk the most accomplish little.</a:t>
            </a:r>
          </a:p>
          <a:p>
            <a:r>
              <a:rPr lang="en-US" b="1" dirty="0" smtClean="0">
                <a:latin typeface="Comic Sans MS" pitchFamily="66" charset="0"/>
              </a:rPr>
              <a:t>The Assignments Made at Shiloh (18:1-19:15)</a:t>
            </a:r>
          </a:p>
          <a:p>
            <a:pPr lvl="1"/>
            <a:r>
              <a:rPr lang="en-US" b="1" dirty="0" smtClean="0">
                <a:latin typeface="Comic Sans MS" pitchFamily="66" charset="0"/>
              </a:rPr>
              <a:t>Tabernacle moved and remained until David moved the ark to Jerusalem (II Sam 6)</a:t>
            </a:r>
          </a:p>
          <a:p>
            <a:pPr lvl="1"/>
            <a:r>
              <a:rPr lang="en-US" b="1" dirty="0" smtClean="0">
                <a:latin typeface="Comic Sans MS" pitchFamily="66" charset="0"/>
              </a:rPr>
              <a:t>7 tribes not yet inherit the land due to lack of faith &amp; zeal</a:t>
            </a:r>
          </a:p>
          <a:p>
            <a:pPr lvl="1"/>
            <a:r>
              <a:rPr lang="en-US" b="1" dirty="0" smtClean="0">
                <a:latin typeface="Comic Sans MS" pitchFamily="66" charset="0"/>
              </a:rPr>
              <a:t>New system for allocating the land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4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lvl="2"/>
            <a:r>
              <a:rPr lang="en-US" b="1" dirty="0" smtClean="0">
                <a:latin typeface="Comic Sans MS" pitchFamily="66" charset="0"/>
              </a:rPr>
              <a:t>3 men from each tribe to go through the remaining land &amp; describing the land</a:t>
            </a:r>
          </a:p>
          <a:p>
            <a:pPr lvl="2"/>
            <a:r>
              <a:rPr lang="en-US" b="1" dirty="0" smtClean="0">
                <a:latin typeface="Comic Sans MS" pitchFamily="66" charset="0"/>
              </a:rPr>
              <a:t>Benjamin close to </a:t>
            </a:r>
            <a:r>
              <a:rPr lang="en-US" b="1" dirty="0" err="1" smtClean="0">
                <a:latin typeface="Comic Sans MS" pitchFamily="66" charset="0"/>
              </a:rPr>
              <a:t>Mansseh</a:t>
            </a:r>
            <a:r>
              <a:rPr lang="en-US" b="1" dirty="0" smtClean="0">
                <a:latin typeface="Comic Sans MS" pitchFamily="66" charset="0"/>
              </a:rPr>
              <a:t> &amp; Ephraim</a:t>
            </a:r>
          </a:p>
          <a:p>
            <a:pPr lvl="2"/>
            <a:r>
              <a:rPr lang="en-US" b="1" dirty="0" smtClean="0">
                <a:latin typeface="Comic Sans MS" pitchFamily="66" charset="0"/>
              </a:rPr>
              <a:t>Simeon shared with Judah</a:t>
            </a:r>
          </a:p>
          <a:p>
            <a:pPr lvl="2"/>
            <a:r>
              <a:rPr lang="en-US" b="1" dirty="0" smtClean="0">
                <a:latin typeface="Comic Sans MS" pitchFamily="66" charset="0"/>
              </a:rPr>
              <a:t>North of Manasseh: </a:t>
            </a:r>
            <a:r>
              <a:rPr lang="en-US" b="1" dirty="0" err="1" smtClean="0">
                <a:latin typeface="Comic Sans MS" pitchFamily="66" charset="0"/>
              </a:rPr>
              <a:t>Zebulun</a:t>
            </a:r>
            <a:r>
              <a:rPr lang="en-US" b="1" dirty="0" smtClean="0">
                <a:latin typeface="Comic Sans MS" pitchFamily="66" charset="0"/>
              </a:rPr>
              <a:t> (19;10-16; Issachar (17-23); Asher (24-31); Naphtali (32-39)</a:t>
            </a:r>
          </a:p>
          <a:p>
            <a:pPr lvl="3"/>
            <a:r>
              <a:rPr lang="en-US" b="1" dirty="0" err="1" smtClean="0">
                <a:latin typeface="Comic Sans MS" pitchFamily="66" charset="0"/>
              </a:rPr>
              <a:t>Zebulun</a:t>
            </a:r>
            <a:r>
              <a:rPr lang="en-US" b="1" dirty="0" smtClean="0">
                <a:latin typeface="Comic Sans MS" pitchFamily="66" charset="0"/>
              </a:rPr>
              <a:t> &amp; Naphtali: Galilee of Gentiles (Matt 4:15-16)</a:t>
            </a:r>
          </a:p>
          <a:p>
            <a:pPr lvl="3"/>
            <a:r>
              <a:rPr lang="en-US" b="1" dirty="0" smtClean="0">
                <a:latin typeface="Comic Sans MS" pitchFamily="66" charset="0"/>
              </a:rPr>
              <a:t>Sea of </a:t>
            </a:r>
            <a:r>
              <a:rPr lang="en-US" b="1" dirty="0" err="1" smtClean="0">
                <a:latin typeface="Comic Sans MS" pitchFamily="66" charset="0"/>
              </a:rPr>
              <a:t>Chinneroth</a:t>
            </a:r>
            <a:r>
              <a:rPr lang="en-US" b="1" dirty="0" smtClean="0">
                <a:latin typeface="Comic Sans MS" pitchFamily="66" charset="0"/>
              </a:rPr>
              <a:t>: Sea of Galilee</a:t>
            </a:r>
          </a:p>
          <a:p>
            <a:pPr lvl="4"/>
            <a:r>
              <a:rPr lang="en-US" b="1" dirty="0" err="1" smtClean="0">
                <a:latin typeface="Comic Sans MS" pitchFamily="66" charset="0"/>
              </a:rPr>
              <a:t>Chinneroth</a:t>
            </a:r>
            <a:r>
              <a:rPr lang="en-US" b="1" dirty="0" smtClean="0">
                <a:latin typeface="Comic Sans MS" pitchFamily="66" charset="0"/>
              </a:rPr>
              <a:t>: harp; sea shaped as harp</a:t>
            </a:r>
          </a:p>
          <a:p>
            <a:pPr lvl="2"/>
            <a:r>
              <a:rPr lang="en-US" b="1" dirty="0" smtClean="0">
                <a:latin typeface="Comic Sans MS" pitchFamily="66" charset="0"/>
              </a:rPr>
              <a:t>Last tribe: Dan (19:40-48)</a:t>
            </a:r>
          </a:p>
          <a:p>
            <a:pPr lvl="2"/>
            <a:r>
              <a:rPr lang="en-US" b="1" dirty="0" smtClean="0">
                <a:latin typeface="Comic Sans MS" pitchFamily="66" charset="0"/>
              </a:rPr>
              <a:t>Joshua received his inheritance last: city of </a:t>
            </a:r>
            <a:r>
              <a:rPr lang="en-US" b="1" dirty="0" err="1" smtClean="0">
                <a:latin typeface="Comic Sans MS" pitchFamily="66" charset="0"/>
              </a:rPr>
              <a:t>Timmah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Serah</a:t>
            </a:r>
            <a:r>
              <a:rPr lang="en-US" b="1" dirty="0" smtClean="0">
                <a:latin typeface="Comic Sans MS" pitchFamily="66" charset="0"/>
              </a:rPr>
              <a:t> (49-50)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3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1195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Interlude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Interlude</dc:title>
  <dc:creator>Joyce McSloy</dc:creator>
  <cp:lastModifiedBy>Joyce McSloy</cp:lastModifiedBy>
  <cp:revision>18</cp:revision>
  <dcterms:created xsi:type="dcterms:W3CDTF">2014-02-13T22:22:41Z</dcterms:created>
  <dcterms:modified xsi:type="dcterms:W3CDTF">2014-02-14T02:32:32Z</dcterms:modified>
</cp:coreProperties>
</file>