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72" y="2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84F906-E5E1-4DA6-B9C9-C139FDD32316}" type="datetimeFigureOut">
              <a:rPr lang="en-US" smtClean="0"/>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A16D01-8864-4D9D-BD75-0700F70103A0}" type="slidenum">
              <a:rPr lang="en-US" smtClean="0"/>
              <a:t>‹#›</a:t>
            </a:fld>
            <a:endParaRPr lang="en-US"/>
          </a:p>
        </p:txBody>
      </p:sp>
    </p:spTree>
    <p:extLst>
      <p:ext uri="{BB962C8B-B14F-4D97-AF65-F5344CB8AC3E}">
        <p14:creationId xmlns:p14="http://schemas.microsoft.com/office/powerpoint/2010/main" val="1013851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84F906-E5E1-4DA6-B9C9-C139FDD32316}" type="datetimeFigureOut">
              <a:rPr lang="en-US" smtClean="0"/>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A16D01-8864-4D9D-BD75-0700F70103A0}" type="slidenum">
              <a:rPr lang="en-US" smtClean="0"/>
              <a:t>‹#›</a:t>
            </a:fld>
            <a:endParaRPr lang="en-US"/>
          </a:p>
        </p:txBody>
      </p:sp>
    </p:spTree>
    <p:extLst>
      <p:ext uri="{BB962C8B-B14F-4D97-AF65-F5344CB8AC3E}">
        <p14:creationId xmlns:p14="http://schemas.microsoft.com/office/powerpoint/2010/main" val="408827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84F906-E5E1-4DA6-B9C9-C139FDD32316}" type="datetimeFigureOut">
              <a:rPr lang="en-US" smtClean="0"/>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A16D01-8864-4D9D-BD75-0700F70103A0}" type="slidenum">
              <a:rPr lang="en-US" smtClean="0"/>
              <a:t>‹#›</a:t>
            </a:fld>
            <a:endParaRPr lang="en-US"/>
          </a:p>
        </p:txBody>
      </p:sp>
    </p:spTree>
    <p:extLst>
      <p:ext uri="{BB962C8B-B14F-4D97-AF65-F5344CB8AC3E}">
        <p14:creationId xmlns:p14="http://schemas.microsoft.com/office/powerpoint/2010/main" val="445732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84F906-E5E1-4DA6-B9C9-C139FDD32316}" type="datetimeFigureOut">
              <a:rPr lang="en-US" smtClean="0"/>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A16D01-8864-4D9D-BD75-0700F70103A0}" type="slidenum">
              <a:rPr lang="en-US" smtClean="0"/>
              <a:t>‹#›</a:t>
            </a:fld>
            <a:endParaRPr lang="en-US"/>
          </a:p>
        </p:txBody>
      </p:sp>
    </p:spTree>
    <p:extLst>
      <p:ext uri="{BB962C8B-B14F-4D97-AF65-F5344CB8AC3E}">
        <p14:creationId xmlns:p14="http://schemas.microsoft.com/office/powerpoint/2010/main" val="820250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84F906-E5E1-4DA6-B9C9-C139FDD32316}" type="datetimeFigureOut">
              <a:rPr lang="en-US" smtClean="0"/>
              <a:t>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A16D01-8864-4D9D-BD75-0700F70103A0}" type="slidenum">
              <a:rPr lang="en-US" smtClean="0"/>
              <a:t>‹#›</a:t>
            </a:fld>
            <a:endParaRPr lang="en-US"/>
          </a:p>
        </p:txBody>
      </p:sp>
    </p:spTree>
    <p:extLst>
      <p:ext uri="{BB962C8B-B14F-4D97-AF65-F5344CB8AC3E}">
        <p14:creationId xmlns:p14="http://schemas.microsoft.com/office/powerpoint/2010/main" val="4226350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84F906-E5E1-4DA6-B9C9-C139FDD32316}" type="datetimeFigureOut">
              <a:rPr lang="en-US" smtClean="0"/>
              <a:t>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A16D01-8864-4D9D-BD75-0700F70103A0}" type="slidenum">
              <a:rPr lang="en-US" smtClean="0"/>
              <a:t>‹#›</a:t>
            </a:fld>
            <a:endParaRPr lang="en-US"/>
          </a:p>
        </p:txBody>
      </p:sp>
    </p:spTree>
    <p:extLst>
      <p:ext uri="{BB962C8B-B14F-4D97-AF65-F5344CB8AC3E}">
        <p14:creationId xmlns:p14="http://schemas.microsoft.com/office/powerpoint/2010/main" val="2168961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84F906-E5E1-4DA6-B9C9-C139FDD32316}" type="datetimeFigureOut">
              <a:rPr lang="en-US" smtClean="0"/>
              <a:t>2/28/2013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A16D01-8864-4D9D-BD75-0700F70103A0}" type="slidenum">
              <a:rPr lang="en-US" smtClean="0"/>
              <a:t>‹#›</a:t>
            </a:fld>
            <a:endParaRPr lang="en-US"/>
          </a:p>
        </p:txBody>
      </p:sp>
    </p:spTree>
    <p:extLst>
      <p:ext uri="{BB962C8B-B14F-4D97-AF65-F5344CB8AC3E}">
        <p14:creationId xmlns:p14="http://schemas.microsoft.com/office/powerpoint/2010/main" val="3894721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84F906-E5E1-4DA6-B9C9-C139FDD32316}" type="datetimeFigureOut">
              <a:rPr lang="en-US" smtClean="0"/>
              <a:t>2/28/2013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A16D01-8864-4D9D-BD75-0700F70103A0}" type="slidenum">
              <a:rPr lang="en-US" smtClean="0"/>
              <a:t>‹#›</a:t>
            </a:fld>
            <a:endParaRPr lang="en-US"/>
          </a:p>
        </p:txBody>
      </p:sp>
    </p:spTree>
    <p:extLst>
      <p:ext uri="{BB962C8B-B14F-4D97-AF65-F5344CB8AC3E}">
        <p14:creationId xmlns:p14="http://schemas.microsoft.com/office/powerpoint/2010/main" val="100941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84F906-E5E1-4DA6-B9C9-C139FDD32316}" type="datetimeFigureOut">
              <a:rPr lang="en-US" smtClean="0"/>
              <a:t>2/28/2013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A16D01-8864-4D9D-BD75-0700F70103A0}" type="slidenum">
              <a:rPr lang="en-US" smtClean="0"/>
              <a:t>‹#›</a:t>
            </a:fld>
            <a:endParaRPr lang="en-US"/>
          </a:p>
        </p:txBody>
      </p:sp>
    </p:spTree>
    <p:extLst>
      <p:ext uri="{BB962C8B-B14F-4D97-AF65-F5344CB8AC3E}">
        <p14:creationId xmlns:p14="http://schemas.microsoft.com/office/powerpoint/2010/main" val="3098637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84F906-E5E1-4DA6-B9C9-C139FDD32316}" type="datetimeFigureOut">
              <a:rPr lang="en-US" smtClean="0"/>
              <a:t>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A16D01-8864-4D9D-BD75-0700F70103A0}" type="slidenum">
              <a:rPr lang="en-US" smtClean="0"/>
              <a:t>‹#›</a:t>
            </a:fld>
            <a:endParaRPr lang="en-US"/>
          </a:p>
        </p:txBody>
      </p:sp>
    </p:spTree>
    <p:extLst>
      <p:ext uri="{BB962C8B-B14F-4D97-AF65-F5344CB8AC3E}">
        <p14:creationId xmlns:p14="http://schemas.microsoft.com/office/powerpoint/2010/main" val="3216652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84F906-E5E1-4DA6-B9C9-C139FDD32316}" type="datetimeFigureOut">
              <a:rPr lang="en-US" smtClean="0"/>
              <a:t>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A16D01-8864-4D9D-BD75-0700F70103A0}" type="slidenum">
              <a:rPr lang="en-US" smtClean="0"/>
              <a:t>‹#›</a:t>
            </a:fld>
            <a:endParaRPr lang="en-US"/>
          </a:p>
        </p:txBody>
      </p:sp>
    </p:spTree>
    <p:extLst>
      <p:ext uri="{BB962C8B-B14F-4D97-AF65-F5344CB8AC3E}">
        <p14:creationId xmlns:p14="http://schemas.microsoft.com/office/powerpoint/2010/main" val="1849029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4F906-E5E1-4DA6-B9C9-C139FDD32316}" type="datetimeFigureOut">
              <a:rPr lang="en-US" smtClean="0"/>
              <a:t>2/28/2013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16D01-8864-4D9D-BD75-0700F70103A0}" type="slidenum">
              <a:rPr lang="en-US" smtClean="0"/>
              <a:t>‹#›</a:t>
            </a:fld>
            <a:endParaRPr lang="en-US"/>
          </a:p>
        </p:txBody>
      </p:sp>
    </p:spTree>
    <p:extLst>
      <p:ext uri="{BB962C8B-B14F-4D97-AF65-F5344CB8AC3E}">
        <p14:creationId xmlns:p14="http://schemas.microsoft.com/office/powerpoint/2010/main" val="2395360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Love God Hates</a:t>
            </a:r>
            <a:endParaRPr lang="en-US" dirty="0"/>
          </a:p>
        </p:txBody>
      </p:sp>
      <p:sp>
        <p:nvSpPr>
          <p:cNvPr id="3" name="Subtitle 2"/>
          <p:cNvSpPr>
            <a:spLocks noGrp="1"/>
          </p:cNvSpPr>
          <p:nvPr>
            <p:ph type="subTitle" idx="1"/>
          </p:nvPr>
        </p:nvSpPr>
        <p:spPr/>
        <p:txBody>
          <a:bodyPr/>
          <a:lstStyle/>
          <a:p>
            <a:r>
              <a:rPr lang="en-US" dirty="0" smtClean="0"/>
              <a:t>I John 2:12-17</a:t>
            </a:r>
            <a:endParaRPr lang="en-US" dirty="0"/>
          </a:p>
        </p:txBody>
      </p:sp>
    </p:spTree>
    <p:extLst>
      <p:ext uri="{BB962C8B-B14F-4D97-AF65-F5344CB8AC3E}">
        <p14:creationId xmlns:p14="http://schemas.microsoft.com/office/powerpoint/2010/main" val="2517616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dirty="0" smtClean="0"/>
              <a:t>		</a:t>
            </a:r>
            <a:r>
              <a:rPr lang="en-US" sz="2800" u="sng" dirty="0" smtClean="0"/>
              <a:t>The lust of eyes</a:t>
            </a:r>
          </a:p>
          <a:p>
            <a:pPr marL="0" indent="0">
              <a:buNone/>
            </a:pPr>
            <a:r>
              <a:rPr lang="en-US" dirty="0"/>
              <a:t>	</a:t>
            </a:r>
            <a:r>
              <a:rPr lang="en-US" dirty="0" smtClean="0"/>
              <a:t>		</a:t>
            </a:r>
            <a:r>
              <a:rPr lang="en-US" sz="2400" dirty="0" smtClean="0"/>
              <a:t>Gratify sight and mind</a:t>
            </a:r>
          </a:p>
          <a:p>
            <a:pPr marL="0" indent="0">
              <a:buNone/>
            </a:pPr>
            <a:r>
              <a:rPr lang="en-US" sz="2400" dirty="0"/>
              <a:t>	</a:t>
            </a:r>
            <a:r>
              <a:rPr lang="en-US" sz="2400" dirty="0" smtClean="0"/>
              <a:t>		</a:t>
            </a:r>
            <a:r>
              <a:rPr lang="en-US" sz="2400" dirty="0" err="1" smtClean="0"/>
              <a:t>Achan</a:t>
            </a:r>
            <a:r>
              <a:rPr lang="en-US" sz="2400" dirty="0" smtClean="0"/>
              <a:t> (</a:t>
            </a:r>
            <a:r>
              <a:rPr lang="en-US" sz="2400" dirty="0" err="1" smtClean="0"/>
              <a:t>Johsua</a:t>
            </a:r>
            <a:r>
              <a:rPr lang="en-US" sz="2400" dirty="0" smtClean="0"/>
              <a:t> 7)</a:t>
            </a:r>
          </a:p>
          <a:p>
            <a:pPr marL="0" indent="0">
              <a:buNone/>
            </a:pPr>
            <a:r>
              <a:rPr lang="en-US" sz="2400" dirty="0"/>
              <a:t>	</a:t>
            </a:r>
            <a:r>
              <a:rPr lang="en-US" sz="2400" dirty="0" smtClean="0"/>
              <a:t>		Eyes are the gateway into the 				mind</a:t>
            </a:r>
          </a:p>
          <a:p>
            <a:pPr marL="0" indent="0">
              <a:buNone/>
            </a:pPr>
            <a:r>
              <a:rPr lang="en-US" dirty="0"/>
              <a:t>	</a:t>
            </a:r>
            <a:r>
              <a:rPr lang="en-US" dirty="0" smtClean="0"/>
              <a:t>	</a:t>
            </a:r>
            <a:r>
              <a:rPr lang="en-US" sz="2800" u="sng" dirty="0" smtClean="0"/>
              <a:t>The </a:t>
            </a:r>
            <a:r>
              <a:rPr lang="en-US" sz="2800" u="sng" dirty="0"/>
              <a:t>p</a:t>
            </a:r>
            <a:r>
              <a:rPr lang="en-US" sz="2800" u="sng" dirty="0" smtClean="0"/>
              <a:t>ride of life</a:t>
            </a:r>
          </a:p>
          <a:p>
            <a:pPr marL="0" indent="0">
              <a:buNone/>
            </a:pPr>
            <a:r>
              <a:rPr lang="en-US" dirty="0"/>
              <a:t>	</a:t>
            </a:r>
            <a:r>
              <a:rPr lang="en-US" dirty="0" smtClean="0"/>
              <a:t>		</a:t>
            </a:r>
            <a:r>
              <a:rPr lang="en-US" sz="2800" dirty="0" smtClean="0"/>
              <a:t>Pride: describe a braggart 				impressing people with 					importance </a:t>
            </a:r>
          </a:p>
          <a:p>
            <a:pPr marL="0" indent="0">
              <a:buNone/>
            </a:pPr>
            <a:r>
              <a:rPr lang="en-US" dirty="0"/>
              <a:t>	</a:t>
            </a:r>
            <a:r>
              <a:rPr lang="en-US" dirty="0" smtClean="0"/>
              <a:t>			</a:t>
            </a:r>
            <a:r>
              <a:rPr lang="en-US" sz="2400" dirty="0" smtClean="0"/>
              <a:t>Sacrifice honesty &amp; 						integrity</a:t>
            </a:r>
            <a:endParaRPr lang="en-US" sz="2400" dirty="0"/>
          </a:p>
        </p:txBody>
      </p:sp>
    </p:spTree>
    <p:extLst>
      <p:ext uri="{BB962C8B-B14F-4D97-AF65-F5344CB8AC3E}">
        <p14:creationId xmlns:p14="http://schemas.microsoft.com/office/powerpoint/2010/main" val="3290354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marL="0" indent="0">
              <a:buNone/>
            </a:pPr>
            <a:r>
              <a:rPr lang="en-US" dirty="0" smtClean="0"/>
              <a:t>		</a:t>
            </a:r>
            <a:r>
              <a:rPr lang="en-US" sz="3000" i="1" dirty="0" smtClean="0"/>
              <a:t>Gradual Process</a:t>
            </a:r>
          </a:p>
          <a:p>
            <a:pPr marL="0" indent="0">
              <a:buNone/>
            </a:pPr>
            <a:r>
              <a:rPr lang="en-US" dirty="0"/>
              <a:t>	</a:t>
            </a:r>
            <a:r>
              <a:rPr lang="en-US" dirty="0" smtClean="0"/>
              <a:t>		</a:t>
            </a:r>
            <a:r>
              <a:rPr lang="en-US" sz="2600" dirty="0" smtClean="0"/>
              <a:t>Friendship of the world (James 				4:4)</a:t>
            </a:r>
          </a:p>
          <a:p>
            <a:pPr marL="0" indent="0">
              <a:buNone/>
            </a:pPr>
            <a:r>
              <a:rPr lang="en-US" sz="2600" dirty="0"/>
              <a:t>	</a:t>
            </a:r>
            <a:r>
              <a:rPr lang="en-US" sz="2600" dirty="0" smtClean="0"/>
              <a:t>			</a:t>
            </a:r>
            <a:r>
              <a:rPr lang="en-US" sz="2600" dirty="0" smtClean="0"/>
              <a:t>World </a:t>
            </a:r>
            <a:r>
              <a:rPr lang="en-US" sz="2600" dirty="0" smtClean="0"/>
              <a:t>&amp; Christian are enemies</a:t>
            </a:r>
          </a:p>
          <a:p>
            <a:pPr marL="0" indent="0">
              <a:buNone/>
            </a:pPr>
            <a:r>
              <a:rPr lang="en-US" sz="2600" dirty="0"/>
              <a:t>	</a:t>
            </a:r>
            <a:r>
              <a:rPr lang="en-US" sz="2600" dirty="0" smtClean="0"/>
              <a:t>		Christian becomes spotted by the 				world 	(James 1:27)</a:t>
            </a:r>
          </a:p>
          <a:p>
            <a:pPr marL="0" indent="0">
              <a:buNone/>
            </a:pPr>
            <a:r>
              <a:rPr lang="en-US" dirty="0"/>
              <a:t>	</a:t>
            </a:r>
            <a:r>
              <a:rPr lang="en-US" dirty="0" smtClean="0"/>
              <a:t>			T</a:t>
            </a:r>
            <a:r>
              <a:rPr lang="en-US" sz="2600" dirty="0" smtClean="0"/>
              <a:t>he world ceases to hate 					Christian </a:t>
            </a:r>
          </a:p>
          <a:p>
            <a:pPr marL="0" indent="0">
              <a:buNone/>
            </a:pPr>
            <a:r>
              <a:rPr lang="en-US" sz="2600" dirty="0"/>
              <a:t>	</a:t>
            </a:r>
            <a:r>
              <a:rPr lang="en-US" sz="2600" dirty="0" smtClean="0"/>
              <a:t>		Believer becomes conformed to the 				world 	(Romans 12:2</a:t>
            </a:r>
            <a:r>
              <a:rPr lang="en-US" dirty="0" smtClean="0"/>
              <a:t>)</a:t>
            </a:r>
          </a:p>
          <a:p>
            <a:pPr marL="0" indent="0">
              <a:buNone/>
            </a:pPr>
            <a:r>
              <a:rPr lang="en-US" dirty="0"/>
              <a:t>	</a:t>
            </a:r>
            <a:r>
              <a:rPr lang="en-US" dirty="0" smtClean="0"/>
              <a:t>			</a:t>
            </a:r>
            <a:r>
              <a:rPr lang="en-US" sz="2600" dirty="0" smtClean="0"/>
              <a:t>Conformed to the world (I </a:t>
            </a:r>
            <a:r>
              <a:rPr lang="en-US" sz="2600" dirty="0" err="1" smtClean="0"/>
              <a:t>Cor</a:t>
            </a:r>
            <a:r>
              <a:rPr lang="en-US" sz="2600" dirty="0" smtClean="0"/>
              <a:t> 				3:12-15)</a:t>
            </a:r>
          </a:p>
          <a:p>
            <a:pPr marL="0" indent="0">
              <a:buNone/>
            </a:pPr>
            <a:r>
              <a:rPr lang="en-US" dirty="0"/>
              <a:t>	</a:t>
            </a:r>
            <a:r>
              <a:rPr lang="en-US" dirty="0" smtClean="0"/>
              <a:t>		</a:t>
            </a:r>
            <a:r>
              <a:rPr lang="en-US" sz="2600" dirty="0" smtClean="0"/>
              <a:t>Lot (Gen 13-14, I </a:t>
            </a:r>
            <a:r>
              <a:rPr lang="en-US" sz="2600" dirty="0" err="1" smtClean="0"/>
              <a:t>Cor</a:t>
            </a:r>
            <a:r>
              <a:rPr lang="en-US" sz="2600" dirty="0" smtClean="0"/>
              <a:t> 3:12-15)</a:t>
            </a:r>
          </a:p>
          <a:p>
            <a:pPr marL="0" indent="0">
              <a:buNone/>
            </a:pPr>
            <a:endParaRPr lang="en-US" dirty="0"/>
          </a:p>
        </p:txBody>
      </p:sp>
    </p:spTree>
    <p:extLst>
      <p:ext uri="{BB962C8B-B14F-4D97-AF65-F5344CB8AC3E}">
        <p14:creationId xmlns:p14="http://schemas.microsoft.com/office/powerpoint/2010/main" val="2907779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marL="0" indent="0">
              <a:buNone/>
            </a:pPr>
            <a:r>
              <a:rPr lang="en-US" dirty="0" smtClean="0">
                <a:effectLst>
                  <a:outerShdw blurRad="38100" dist="38100" dir="2700000" algn="tl">
                    <a:srgbClr val="000000">
                      <a:alpha val="43137"/>
                    </a:srgbClr>
                  </a:outerShdw>
                </a:effectLst>
              </a:rPr>
              <a:t>	</a:t>
            </a:r>
            <a:r>
              <a:rPr lang="en-US" sz="3300" dirty="0" smtClean="0">
                <a:effectLst>
                  <a:outerShdw blurRad="38100" dist="38100" dir="2700000" algn="tl">
                    <a:srgbClr val="000000">
                      <a:alpha val="43137"/>
                    </a:srgbClr>
                  </a:outerShdw>
                </a:effectLst>
              </a:rPr>
              <a:t>Because of What Christian Is (2:12-14)</a:t>
            </a:r>
          </a:p>
          <a:p>
            <a:pPr marL="0" indent="0">
              <a:buNone/>
            </a:pPr>
            <a:r>
              <a:rPr lang="en-US" dirty="0"/>
              <a:t>	</a:t>
            </a:r>
            <a:r>
              <a:rPr lang="en-US" dirty="0" smtClean="0"/>
              <a:t>	</a:t>
            </a:r>
            <a:r>
              <a:rPr lang="en-US" sz="3000" dirty="0" smtClean="0"/>
              <a:t>“little children…fathers, young men…little 		children.”</a:t>
            </a:r>
          </a:p>
          <a:p>
            <a:pPr marL="0" indent="0">
              <a:buNone/>
            </a:pPr>
            <a:r>
              <a:rPr lang="en-US" sz="3000" dirty="0"/>
              <a:t>	</a:t>
            </a:r>
            <a:r>
              <a:rPr lang="en-US" sz="3000" dirty="0" smtClean="0"/>
              <a:t>	</a:t>
            </a:r>
            <a:r>
              <a:rPr lang="en-US" sz="3000" u="sng" dirty="0" smtClean="0"/>
              <a:t>Little children</a:t>
            </a:r>
            <a:r>
              <a:rPr lang="en-US" sz="3000" dirty="0" smtClean="0"/>
              <a:t>: all believers; “born ones”</a:t>
            </a:r>
          </a:p>
          <a:p>
            <a:pPr marL="0" indent="0">
              <a:buNone/>
            </a:pPr>
            <a:r>
              <a:rPr lang="en-US" sz="3000" dirty="0"/>
              <a:t>	</a:t>
            </a:r>
            <a:r>
              <a:rPr lang="en-US" sz="3000" dirty="0" smtClean="0"/>
              <a:t>	</a:t>
            </a:r>
            <a:r>
              <a:rPr lang="en-US" sz="3000" u="sng" dirty="0" smtClean="0"/>
              <a:t>Fathers</a:t>
            </a:r>
            <a:r>
              <a:rPr lang="en-US" sz="3000" dirty="0" smtClean="0"/>
              <a:t>: mature believers who have an 			intimate personal knowledge of God </a:t>
            </a:r>
          </a:p>
          <a:p>
            <a:pPr marL="0" indent="0">
              <a:buNone/>
            </a:pPr>
            <a:r>
              <a:rPr lang="en-US" sz="2800" dirty="0" smtClean="0"/>
              <a:t>			</a:t>
            </a:r>
            <a:r>
              <a:rPr lang="en-US" sz="2600" dirty="0" smtClean="0"/>
              <a:t>Know the dangers of the world</a:t>
            </a:r>
          </a:p>
          <a:p>
            <a:pPr marL="0" indent="0">
              <a:buNone/>
            </a:pPr>
            <a:r>
              <a:rPr lang="en-US" sz="2800" dirty="0"/>
              <a:t>	</a:t>
            </a:r>
            <a:r>
              <a:rPr lang="en-US" sz="2800" dirty="0" smtClean="0"/>
              <a:t>	</a:t>
            </a:r>
            <a:r>
              <a:rPr lang="en-US" sz="2800" u="sng" dirty="0" smtClean="0"/>
              <a:t>“Young men”</a:t>
            </a:r>
            <a:r>
              <a:rPr lang="en-US" sz="2800" dirty="0" smtClean="0"/>
              <a:t>: </a:t>
            </a:r>
            <a:r>
              <a:rPr lang="en-US" sz="2800" dirty="0" smtClean="0"/>
              <a:t>conquerors</a:t>
            </a:r>
            <a:endParaRPr lang="en-US" sz="2800" dirty="0" smtClean="0"/>
          </a:p>
          <a:p>
            <a:pPr marL="0" indent="0">
              <a:buNone/>
            </a:pPr>
            <a:r>
              <a:rPr lang="en-US" sz="2800" dirty="0"/>
              <a:t>	</a:t>
            </a:r>
            <a:r>
              <a:rPr lang="en-US" sz="2800" dirty="0" smtClean="0"/>
              <a:t>		</a:t>
            </a:r>
            <a:r>
              <a:rPr lang="en-US" sz="2600" dirty="0" smtClean="0"/>
              <a:t>Through the Word of God (2:14, </a:t>
            </a:r>
            <a:r>
              <a:rPr lang="en-US" sz="2600" dirty="0" err="1" smtClean="0"/>
              <a:t>Eph</a:t>
            </a:r>
            <a:r>
              <a:rPr lang="en-US" sz="2600" dirty="0" smtClean="0"/>
              <a:t> 				7:17)</a:t>
            </a:r>
          </a:p>
          <a:p>
            <a:pPr marL="0" indent="0">
              <a:buNone/>
            </a:pPr>
            <a:r>
              <a:rPr lang="en-US" sz="2800" dirty="0"/>
              <a:t>	</a:t>
            </a:r>
            <a:r>
              <a:rPr lang="en-US" sz="2800" dirty="0" smtClean="0"/>
              <a:t>		not yet fully mature, but they are maturing</a:t>
            </a:r>
          </a:p>
          <a:p>
            <a:pPr marL="0" indent="0">
              <a:buNone/>
            </a:pPr>
            <a:r>
              <a:rPr lang="en-US" sz="2800" dirty="0"/>
              <a:t>	</a:t>
            </a:r>
            <a:r>
              <a:rPr lang="en-US" sz="2800" dirty="0" smtClean="0"/>
              <a:t>	</a:t>
            </a:r>
            <a:r>
              <a:rPr lang="en-US" sz="2800" u="sng" dirty="0" smtClean="0"/>
              <a:t>“Little Children” </a:t>
            </a:r>
            <a:r>
              <a:rPr lang="en-US" sz="2800" dirty="0" smtClean="0"/>
              <a:t>in I John 2:13: immature ones or 		little children still under the authority of teachers 		&amp; tutors</a:t>
            </a:r>
          </a:p>
          <a:p>
            <a:pPr marL="0" indent="0">
              <a:buNone/>
            </a:pPr>
            <a:r>
              <a:rPr lang="en-US" sz="2800" dirty="0"/>
              <a:t>	</a:t>
            </a:r>
            <a:r>
              <a:rPr lang="en-US" sz="2800" dirty="0" smtClean="0"/>
              <a:t>		Some growing to do</a:t>
            </a:r>
            <a:endParaRPr lang="en-US" sz="2800" dirty="0"/>
          </a:p>
        </p:txBody>
      </p:sp>
    </p:spTree>
    <p:extLst>
      <p:ext uri="{BB962C8B-B14F-4D97-AF65-F5344CB8AC3E}">
        <p14:creationId xmlns:p14="http://schemas.microsoft.com/office/powerpoint/2010/main" val="667238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marL="0" indent="0">
              <a:buNone/>
            </a:pPr>
            <a:r>
              <a:rPr lang="en-US" sz="3000" dirty="0" smtClean="0"/>
              <a:t>	</a:t>
            </a:r>
            <a:r>
              <a:rPr lang="en-US" sz="3000" dirty="0" smtClean="0">
                <a:effectLst>
                  <a:outerShdw blurRad="38100" dist="38100" dir="2700000" algn="tl">
                    <a:srgbClr val="000000">
                      <a:alpha val="43137"/>
                    </a:srgbClr>
                  </a:outerShdw>
                </a:effectLst>
              </a:rPr>
              <a:t>Because of Where the World Is Going</a:t>
            </a:r>
          </a:p>
          <a:p>
            <a:pPr marL="0" indent="0">
              <a:buNone/>
            </a:pPr>
            <a:r>
              <a:rPr lang="en-US" dirty="0"/>
              <a:t>	</a:t>
            </a:r>
            <a:r>
              <a:rPr lang="en-US" dirty="0" smtClean="0"/>
              <a:t>	</a:t>
            </a:r>
            <a:r>
              <a:rPr lang="en-US" sz="3000" dirty="0" smtClean="0"/>
              <a:t>“The world is passing away”</a:t>
            </a:r>
          </a:p>
          <a:p>
            <a:pPr marL="0" indent="0">
              <a:buNone/>
            </a:pPr>
            <a:r>
              <a:rPr lang="en-US" sz="3000" dirty="0"/>
              <a:t>	</a:t>
            </a:r>
            <a:r>
              <a:rPr lang="en-US" sz="3000" dirty="0" smtClean="0"/>
              <a:t>	not permanent</a:t>
            </a:r>
          </a:p>
          <a:p>
            <a:pPr marL="0" indent="0">
              <a:buNone/>
            </a:pPr>
            <a:r>
              <a:rPr lang="en-US" sz="3000" dirty="0"/>
              <a:t>	</a:t>
            </a:r>
            <a:r>
              <a:rPr lang="en-US" sz="3000" dirty="0" smtClean="0"/>
              <a:t>	“Strangers and pilgrims on the earth” 			(</a:t>
            </a:r>
            <a:r>
              <a:rPr lang="en-US" sz="3000" dirty="0" err="1" smtClean="0"/>
              <a:t>Heb</a:t>
            </a:r>
            <a:r>
              <a:rPr lang="en-US" sz="3000" dirty="0" smtClean="0"/>
              <a:t> 11:13)</a:t>
            </a:r>
          </a:p>
          <a:p>
            <a:pPr marL="0" indent="0">
              <a:buNone/>
            </a:pPr>
            <a:r>
              <a:rPr lang="en-US" dirty="0"/>
              <a:t>	</a:t>
            </a:r>
            <a:r>
              <a:rPr lang="en-US" dirty="0" smtClean="0"/>
              <a:t>	</a:t>
            </a:r>
            <a:r>
              <a:rPr lang="en-US" dirty="0" smtClean="0">
                <a:effectLst>
                  <a:outerShdw blurRad="38100" dist="38100" dir="2700000" algn="tl">
                    <a:srgbClr val="000000">
                      <a:alpha val="43137"/>
                    </a:srgbClr>
                  </a:outerShdw>
                </a:effectLst>
              </a:rPr>
              <a:t>2 ways of life</a:t>
            </a:r>
          </a:p>
          <a:p>
            <a:pPr marL="0" indent="0">
              <a:buNone/>
            </a:pPr>
            <a:r>
              <a:rPr lang="en-US" dirty="0"/>
              <a:t>	</a:t>
            </a:r>
            <a:r>
              <a:rPr lang="en-US" dirty="0" smtClean="0"/>
              <a:t>	</a:t>
            </a:r>
            <a:r>
              <a:rPr lang="en-US" sz="3000" dirty="0" smtClean="0"/>
              <a:t>Worldly person lives for the pleasures of 		the flesh; a dedicated Christian lives for 		the joy of the </a:t>
            </a:r>
            <a:r>
              <a:rPr lang="en-US" sz="3000" dirty="0" smtClean="0"/>
              <a:t>will</a:t>
            </a:r>
            <a:r>
              <a:rPr lang="en-US" dirty="0"/>
              <a:t>	</a:t>
            </a:r>
            <a:r>
              <a:rPr lang="en-US" dirty="0" smtClean="0"/>
              <a:t>	</a:t>
            </a:r>
            <a:endParaRPr lang="en-US" dirty="0" smtClean="0"/>
          </a:p>
          <a:p>
            <a:pPr marL="0" indent="0">
              <a:buNone/>
            </a:pPr>
            <a:r>
              <a:rPr lang="en-US" dirty="0"/>
              <a:t>	</a:t>
            </a:r>
            <a:r>
              <a:rPr lang="en-US" dirty="0" smtClean="0"/>
              <a:t>	</a:t>
            </a:r>
            <a:r>
              <a:rPr lang="en-US" dirty="0" smtClean="0"/>
              <a:t>Worldly believer </a:t>
            </a:r>
            <a:r>
              <a:rPr lang="en-US" dirty="0" smtClean="0"/>
              <a:t>lives for what he can 		see; a spiritual believer lives for the 		unseen realities of God</a:t>
            </a:r>
            <a:endParaRPr lang="en-US" dirty="0"/>
          </a:p>
        </p:txBody>
      </p:sp>
    </p:spTree>
    <p:extLst>
      <p:ext uri="{BB962C8B-B14F-4D97-AF65-F5344CB8AC3E}">
        <p14:creationId xmlns:p14="http://schemas.microsoft.com/office/powerpoint/2010/main" val="2448642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en-US" dirty="0" smtClean="0"/>
              <a:t>		</a:t>
            </a:r>
            <a:r>
              <a:rPr lang="en-US" sz="2800" dirty="0" smtClean="0"/>
              <a:t>Worldly </a:t>
            </a:r>
            <a:r>
              <a:rPr lang="en-US" sz="2800" dirty="0" smtClean="0"/>
              <a:t>Christian lives for the pride of life; </a:t>
            </a:r>
            <a:r>
              <a:rPr lang="en-US" sz="2800" dirty="0" smtClean="0"/>
              <a:t>		the </a:t>
            </a:r>
            <a:r>
              <a:rPr lang="en-US" sz="2800" dirty="0" smtClean="0"/>
              <a:t>vainglory appeals to men; a believer </a:t>
            </a:r>
            <a:r>
              <a:rPr lang="en-US" sz="2800" dirty="0" smtClean="0"/>
              <a:t>		who </a:t>
            </a:r>
            <a:r>
              <a:rPr lang="en-US" sz="2800" dirty="0" smtClean="0"/>
              <a:t>does the will of God lives for God’s </a:t>
            </a:r>
            <a:r>
              <a:rPr lang="en-US" sz="2800" dirty="0" smtClean="0"/>
              <a:t>		approval</a:t>
            </a:r>
            <a:endParaRPr lang="en-US" sz="2800" dirty="0" smtClean="0"/>
          </a:p>
          <a:p>
            <a:pPr marL="0" indent="0">
              <a:buNone/>
            </a:pPr>
            <a:r>
              <a:rPr lang="en-US" dirty="0"/>
              <a:t>	</a:t>
            </a:r>
            <a:r>
              <a:rPr lang="en-US" dirty="0" smtClean="0"/>
              <a:t>	</a:t>
            </a:r>
            <a:r>
              <a:rPr lang="en-US" sz="2800" dirty="0" smtClean="0"/>
              <a:t>“Change and decay in all around I </a:t>
            </a:r>
            <a:r>
              <a:rPr lang="en-US" sz="2800" dirty="0" smtClean="0"/>
              <a:t>			see</a:t>
            </a:r>
            <a:r>
              <a:rPr lang="en-US" sz="2800" dirty="0" smtClean="0"/>
              <a:t>”  Henry F. </a:t>
            </a:r>
            <a:r>
              <a:rPr lang="en-US" sz="2800" dirty="0" err="1" smtClean="0"/>
              <a:t>Lyte</a:t>
            </a:r>
            <a:r>
              <a:rPr lang="en-US" sz="2800" dirty="0" smtClean="0"/>
              <a:t> (1793-1847)</a:t>
            </a:r>
          </a:p>
          <a:p>
            <a:pPr marL="0" indent="0">
              <a:buNone/>
            </a:pPr>
            <a:r>
              <a:rPr lang="en-US" sz="2800" dirty="0" smtClean="0"/>
              <a:t>		God’s servants remains while else be </a:t>
            </a:r>
            <a:r>
              <a:rPr lang="en-US" sz="2800" dirty="0" smtClean="0"/>
              <a:t>			forgotten</a:t>
            </a:r>
            <a:endParaRPr lang="en-US" sz="2800" dirty="0" smtClean="0"/>
          </a:p>
          <a:p>
            <a:pPr marL="0" indent="0">
              <a:buNone/>
            </a:pPr>
            <a:r>
              <a:rPr lang="en-US" dirty="0"/>
              <a:t>	</a:t>
            </a:r>
            <a:r>
              <a:rPr lang="en-US" dirty="0" smtClean="0"/>
              <a:t>	</a:t>
            </a:r>
            <a:r>
              <a:rPr lang="en-US" sz="2800" dirty="0" smtClean="0"/>
              <a:t>Christian </a:t>
            </a:r>
            <a:r>
              <a:rPr lang="en-US" sz="2800" dirty="0" smtClean="0"/>
              <a:t>who </a:t>
            </a:r>
            <a:r>
              <a:rPr lang="en-US" sz="2800" dirty="0" smtClean="0"/>
              <a:t>loves </a:t>
            </a:r>
            <a:r>
              <a:rPr lang="en-US" sz="2800" dirty="0" smtClean="0"/>
              <a:t>the world never </a:t>
            </a:r>
            <a:r>
              <a:rPr lang="en-US" sz="2800" dirty="0" smtClean="0"/>
              <a:t>			have </a:t>
            </a:r>
            <a:r>
              <a:rPr lang="en-US" sz="2800" dirty="0" smtClean="0"/>
              <a:t>peace or security</a:t>
            </a:r>
            <a:endParaRPr lang="en-US" sz="2800" dirty="0"/>
          </a:p>
        </p:txBody>
      </p:sp>
    </p:spTree>
    <p:extLst>
      <p:ext uri="{BB962C8B-B14F-4D97-AF65-F5344CB8AC3E}">
        <p14:creationId xmlns:p14="http://schemas.microsoft.com/office/powerpoint/2010/main" val="95386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	</a:t>
            </a:r>
            <a:r>
              <a:rPr lang="en-US" dirty="0" smtClean="0"/>
              <a:t>	</a:t>
            </a:r>
            <a:r>
              <a:rPr lang="en-US" sz="2800" dirty="0" smtClean="0">
                <a:effectLst>
                  <a:outerShdw blurRad="38100" dist="38100" dir="2700000" algn="tl">
                    <a:srgbClr val="000000">
                      <a:alpha val="43137"/>
                    </a:srgbClr>
                  </a:outerShdw>
                </a:effectLst>
              </a:rPr>
              <a:t>“</a:t>
            </a:r>
            <a:r>
              <a:rPr lang="en-US" sz="2800" dirty="0" smtClean="0">
                <a:effectLst>
                  <a:outerShdw blurRad="38100" dist="38100" dir="2700000" algn="tl">
                    <a:srgbClr val="000000">
                      <a:alpha val="43137"/>
                    </a:srgbClr>
                  </a:outerShdw>
                </a:effectLst>
              </a:rPr>
              <a:t>The will of God” </a:t>
            </a:r>
            <a:r>
              <a:rPr lang="en-US" sz="2800" dirty="0" smtClean="0"/>
              <a:t>(Acts 22:14, Col 1:9)</a:t>
            </a:r>
          </a:p>
          <a:p>
            <a:pPr marL="0" indent="0">
              <a:buNone/>
            </a:pPr>
            <a:r>
              <a:rPr lang="en-US" sz="2800" dirty="0"/>
              <a:t>	</a:t>
            </a:r>
            <a:r>
              <a:rPr lang="en-US" sz="2800" dirty="0" smtClean="0"/>
              <a:t>	Understand His Will (</a:t>
            </a:r>
            <a:r>
              <a:rPr lang="en-US" sz="2800" dirty="0" err="1" smtClean="0"/>
              <a:t>Eph</a:t>
            </a:r>
            <a:r>
              <a:rPr lang="en-US" sz="2800" dirty="0" smtClean="0"/>
              <a:t> 5:17)</a:t>
            </a:r>
          </a:p>
          <a:p>
            <a:pPr marL="0" indent="0">
              <a:buNone/>
            </a:pPr>
            <a:r>
              <a:rPr lang="en-US" sz="2800" dirty="0"/>
              <a:t>	</a:t>
            </a:r>
            <a:r>
              <a:rPr lang="en-US" sz="2800" dirty="0" smtClean="0"/>
              <a:t>	From the heart (</a:t>
            </a:r>
            <a:r>
              <a:rPr lang="en-US" sz="2800" dirty="0" err="1" smtClean="0"/>
              <a:t>Eph</a:t>
            </a:r>
            <a:r>
              <a:rPr lang="en-US" sz="2800" dirty="0" smtClean="0"/>
              <a:t> 6:6)</a:t>
            </a:r>
          </a:p>
          <a:p>
            <a:pPr marL="0" indent="0">
              <a:buNone/>
            </a:pPr>
            <a:r>
              <a:rPr lang="en-US" sz="2800" dirty="0"/>
              <a:t>	</a:t>
            </a:r>
            <a:r>
              <a:rPr lang="en-US" sz="2800" dirty="0" smtClean="0"/>
              <a:t>	Doing what He tells us (Matt 7:21)</a:t>
            </a:r>
          </a:p>
          <a:p>
            <a:pPr marL="0" indent="0">
              <a:buNone/>
            </a:pPr>
            <a:r>
              <a:rPr lang="en-US" sz="2800" dirty="0"/>
              <a:t>	</a:t>
            </a:r>
            <a:r>
              <a:rPr lang="en-US" sz="2800" dirty="0" smtClean="0"/>
              <a:t>	Obedience (Romans 12:2)</a:t>
            </a:r>
          </a:p>
          <a:p>
            <a:pPr marL="0" indent="0">
              <a:buNone/>
            </a:pPr>
            <a:r>
              <a:rPr lang="en-US" sz="2800" dirty="0"/>
              <a:t>	</a:t>
            </a:r>
            <a:r>
              <a:rPr lang="en-US" sz="2800" dirty="0" smtClean="0"/>
              <a:t>	Stand complete (Col 4:12); be mature in </a:t>
            </a:r>
            <a:r>
              <a:rPr lang="en-US" sz="2800" dirty="0" smtClean="0"/>
              <a:t>		God’s </a:t>
            </a:r>
            <a:r>
              <a:rPr lang="en-US" sz="2800" dirty="0" smtClean="0"/>
              <a:t>Will</a:t>
            </a:r>
            <a:endParaRPr lang="en-US" sz="2800" dirty="0"/>
          </a:p>
        </p:txBody>
      </p:sp>
    </p:spTree>
    <p:extLst>
      <p:ext uri="{BB962C8B-B14F-4D97-AF65-F5344CB8AC3E}">
        <p14:creationId xmlns:p14="http://schemas.microsoft.com/office/powerpoint/2010/main" val="3768674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marL="0" indent="0">
              <a:buNone/>
            </a:pPr>
            <a:r>
              <a:rPr lang="en-US" sz="3000" dirty="0" smtClean="0"/>
              <a:t>		How </a:t>
            </a:r>
            <a:r>
              <a:rPr lang="en-US" sz="3000" dirty="0" smtClean="0"/>
              <a:t>to discover the will of God?</a:t>
            </a:r>
          </a:p>
          <a:p>
            <a:pPr marL="0" indent="0">
              <a:buNone/>
            </a:pPr>
            <a:r>
              <a:rPr lang="en-US" sz="3000" dirty="0"/>
              <a:t>	</a:t>
            </a:r>
            <a:r>
              <a:rPr lang="en-US" sz="3000" dirty="0" smtClean="0"/>
              <a:t>	“</a:t>
            </a:r>
            <a:r>
              <a:rPr lang="en-US" sz="3000" dirty="0" smtClean="0"/>
              <a:t>Present your body a living sacrifice…be </a:t>
            </a:r>
            <a:r>
              <a:rPr lang="en-US" sz="3000" dirty="0" smtClean="0"/>
              <a:t>		not </a:t>
            </a:r>
            <a:r>
              <a:rPr lang="en-US" sz="3000" dirty="0" smtClean="0"/>
              <a:t>conformed to the world…that ye may </a:t>
            </a:r>
            <a:r>
              <a:rPr lang="en-US" sz="3000" dirty="0" smtClean="0"/>
              <a:t>		prove </a:t>
            </a:r>
            <a:r>
              <a:rPr lang="en-US" sz="3000" dirty="0" smtClean="0"/>
              <a:t>what is that good, and acceptable, </a:t>
            </a:r>
            <a:r>
              <a:rPr lang="en-US" sz="3000" dirty="0" smtClean="0"/>
              <a:t>		and perfect, </a:t>
            </a:r>
            <a:r>
              <a:rPr lang="en-US" sz="3000" dirty="0" smtClean="0"/>
              <a:t>will of God.” (Rom 12:1,2)</a:t>
            </a:r>
          </a:p>
          <a:p>
            <a:pPr marL="0" indent="0">
              <a:buNone/>
            </a:pPr>
            <a:r>
              <a:rPr lang="en-US" sz="3000" dirty="0"/>
              <a:t>	</a:t>
            </a:r>
            <a:r>
              <a:rPr lang="en-US" sz="3000" dirty="0" smtClean="0"/>
              <a:t>	If </a:t>
            </a:r>
            <a:r>
              <a:rPr lang="en-US" sz="3000" dirty="0" smtClean="0"/>
              <a:t>any man will do his will, he shall know of </a:t>
            </a:r>
            <a:r>
              <a:rPr lang="en-US" sz="3000" dirty="0" smtClean="0"/>
              <a:t>		the </a:t>
            </a:r>
            <a:r>
              <a:rPr lang="en-US" sz="3000" dirty="0" smtClean="0"/>
              <a:t>doctrine (</a:t>
            </a:r>
            <a:r>
              <a:rPr lang="en-US" sz="3000" dirty="0" err="1" smtClean="0"/>
              <a:t>Johnm</a:t>
            </a:r>
            <a:r>
              <a:rPr lang="en-US" sz="3000" dirty="0" smtClean="0"/>
              <a:t> 7:17)</a:t>
            </a:r>
          </a:p>
          <a:p>
            <a:pPr marL="0" indent="0">
              <a:buNone/>
            </a:pPr>
            <a:r>
              <a:rPr lang="en-US" sz="3000" dirty="0"/>
              <a:t>	</a:t>
            </a:r>
            <a:r>
              <a:rPr lang="en-US" sz="3000" dirty="0" smtClean="0"/>
              <a:t>		Through </a:t>
            </a:r>
            <a:r>
              <a:rPr lang="en-US" sz="3000" dirty="0" smtClean="0"/>
              <a:t>His Word (Ps 119:105)</a:t>
            </a:r>
          </a:p>
          <a:p>
            <a:pPr marL="0" indent="0">
              <a:buNone/>
            </a:pPr>
            <a:r>
              <a:rPr lang="en-US" sz="3000" dirty="0"/>
              <a:t>	</a:t>
            </a:r>
            <a:r>
              <a:rPr lang="en-US" sz="3000" dirty="0" smtClean="0"/>
              <a:t>		Through </a:t>
            </a:r>
            <a:r>
              <a:rPr lang="en-US" sz="3000" dirty="0" smtClean="0"/>
              <a:t>circumstances</a:t>
            </a:r>
          </a:p>
          <a:p>
            <a:pPr marL="0" indent="0">
              <a:buNone/>
            </a:pPr>
            <a:r>
              <a:rPr lang="en-US" sz="3000" dirty="0"/>
              <a:t>	</a:t>
            </a:r>
            <a:r>
              <a:rPr lang="en-US" sz="3000" dirty="0" smtClean="0"/>
              <a:t>		Through </a:t>
            </a:r>
            <a:r>
              <a:rPr lang="en-US" sz="3000" dirty="0" smtClean="0"/>
              <a:t>prayer and the working of </a:t>
            </a:r>
            <a:r>
              <a:rPr lang="en-US" sz="3000" dirty="0" smtClean="0"/>
              <a:t>			His </a:t>
            </a:r>
            <a:r>
              <a:rPr lang="en-US" sz="3000" dirty="0" smtClean="0"/>
              <a:t>Spirit in our heart</a:t>
            </a:r>
          </a:p>
          <a:p>
            <a:pPr marL="0" indent="0">
              <a:buNone/>
            </a:pPr>
            <a:r>
              <a:rPr lang="en-US" dirty="0"/>
              <a:t>	</a:t>
            </a:r>
            <a:r>
              <a:rPr lang="en-US" dirty="0" smtClean="0"/>
              <a:t>	</a:t>
            </a:r>
            <a:r>
              <a:rPr lang="en-US" dirty="0" smtClean="0"/>
              <a:t>		</a:t>
            </a:r>
            <a:r>
              <a:rPr lang="en-US" sz="3000" dirty="0" smtClean="0"/>
              <a:t>Inner </a:t>
            </a:r>
            <a:r>
              <a:rPr lang="en-US" sz="3000" dirty="0" smtClean="0"/>
              <a:t>voice </a:t>
            </a:r>
            <a:endParaRPr lang="en-US" sz="3000" dirty="0"/>
          </a:p>
        </p:txBody>
      </p:sp>
    </p:spTree>
    <p:extLst>
      <p:ext uri="{BB962C8B-B14F-4D97-AF65-F5344CB8AC3E}">
        <p14:creationId xmlns:p14="http://schemas.microsoft.com/office/powerpoint/2010/main" val="2652494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marL="0" indent="0">
              <a:buNone/>
            </a:pPr>
            <a:r>
              <a:rPr lang="en-US" dirty="0" smtClean="0"/>
              <a:t>Christian is in the world physically (John 17:11), but he is not of the world spiritually.</a:t>
            </a:r>
          </a:p>
          <a:p>
            <a:pPr marL="0" indent="0">
              <a:buNone/>
            </a:pPr>
            <a:r>
              <a:rPr lang="en-US" dirty="0"/>
              <a:t>	</a:t>
            </a:r>
            <a:r>
              <a:rPr lang="en-US" dirty="0"/>
              <a:t>O</a:t>
            </a:r>
            <a:r>
              <a:rPr lang="en-US" dirty="0" smtClean="0"/>
              <a:t>ne </a:t>
            </a:r>
            <a:r>
              <a:rPr lang="en-US" dirty="0" smtClean="0"/>
              <a:t>built on the sand and the other on the </a:t>
            </a:r>
            <a:r>
              <a:rPr lang="en-US" dirty="0" smtClean="0"/>
              <a:t>	rock </a:t>
            </a:r>
            <a:r>
              <a:rPr lang="en-US" dirty="0" smtClean="0"/>
              <a:t>(Matt 7:24-27)</a:t>
            </a:r>
          </a:p>
          <a:p>
            <a:pPr marL="0" indent="0">
              <a:buNone/>
            </a:pPr>
            <a:r>
              <a:rPr lang="en-US" dirty="0" smtClean="0"/>
              <a:t>	Kind </a:t>
            </a:r>
            <a:r>
              <a:rPr lang="en-US" dirty="0" smtClean="0"/>
              <a:t>of materials: temporary &amp; </a:t>
            </a:r>
            <a:r>
              <a:rPr lang="en-US" dirty="0"/>
              <a:t>p</a:t>
            </a:r>
            <a:r>
              <a:rPr lang="en-US" dirty="0" smtClean="0"/>
              <a:t>ermanent 	(</a:t>
            </a:r>
            <a:r>
              <a:rPr lang="en-US" dirty="0" smtClean="0"/>
              <a:t>I </a:t>
            </a:r>
            <a:r>
              <a:rPr lang="en-US" dirty="0" err="1" smtClean="0"/>
              <a:t>Cor</a:t>
            </a:r>
            <a:r>
              <a:rPr lang="en-US" dirty="0" smtClean="0"/>
              <a:t> 3:11-15)</a:t>
            </a:r>
          </a:p>
          <a:p>
            <a:pPr marL="0" indent="0">
              <a:buNone/>
            </a:pPr>
            <a:r>
              <a:rPr lang="en-US" dirty="0"/>
              <a:t>	</a:t>
            </a:r>
            <a:r>
              <a:rPr lang="en-US" b="1" i="1" dirty="0" smtClean="0"/>
              <a:t>Love of the world is the love God hates.</a:t>
            </a:r>
            <a:endParaRPr lang="en-US" b="1" i="1" dirty="0"/>
          </a:p>
        </p:txBody>
      </p:sp>
    </p:spTree>
    <p:extLst>
      <p:ext uri="{BB962C8B-B14F-4D97-AF65-F5344CB8AC3E}">
        <p14:creationId xmlns:p14="http://schemas.microsoft.com/office/powerpoint/2010/main" val="3975613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Reasons for washing hands: first, love of health &amp; second, hate of germs</a:t>
            </a:r>
          </a:p>
          <a:p>
            <a:pPr marL="0" indent="0">
              <a:buNone/>
            </a:pPr>
            <a:r>
              <a:rPr lang="en-US" dirty="0" smtClean="0"/>
              <a:t>Love and </a:t>
            </a:r>
            <a:r>
              <a:rPr lang="en-US" smtClean="0"/>
              <a:t>hate </a:t>
            </a:r>
            <a:r>
              <a:rPr lang="en-US" smtClean="0"/>
              <a:t>go </a:t>
            </a:r>
            <a:r>
              <a:rPr lang="en-US" dirty="0" smtClean="0"/>
              <a:t>together</a:t>
            </a:r>
          </a:p>
          <a:p>
            <a:pPr marL="0" indent="0">
              <a:buNone/>
            </a:pPr>
            <a:r>
              <a:rPr lang="en-US" dirty="0"/>
              <a:t>	</a:t>
            </a:r>
            <a:r>
              <a:rPr lang="en-US" dirty="0" smtClean="0"/>
              <a:t>“Ye that love the Lord, hate evil” (Ps. 	97:10)</a:t>
            </a:r>
          </a:p>
          <a:p>
            <a:pPr marL="0" indent="0">
              <a:buNone/>
            </a:pPr>
            <a:r>
              <a:rPr lang="en-US" dirty="0"/>
              <a:t>	</a:t>
            </a:r>
            <a:r>
              <a:rPr lang="en-US" dirty="0" smtClean="0"/>
              <a:t>Right kind of love (I John 2:7-11) &amp; wrong 	kind of love</a:t>
            </a:r>
          </a:p>
          <a:p>
            <a:pPr marL="0" indent="0">
              <a:buNone/>
            </a:pPr>
            <a:r>
              <a:rPr lang="en-US" dirty="0"/>
              <a:t>	</a:t>
            </a:r>
            <a:r>
              <a:rPr lang="en-US" dirty="0" smtClean="0"/>
              <a:t>	Love for the world</a:t>
            </a:r>
          </a:p>
        </p:txBody>
      </p:sp>
    </p:spTree>
    <p:extLst>
      <p:ext uri="{BB962C8B-B14F-4D97-AF65-F5344CB8AC3E}">
        <p14:creationId xmlns:p14="http://schemas.microsoft.com/office/powerpoint/2010/main" val="3902923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marL="0" indent="0">
              <a:buNone/>
            </a:pPr>
            <a:r>
              <a:rPr lang="en-US" dirty="0" smtClean="0"/>
              <a:t>4 reasons why Christians should not love the “world”</a:t>
            </a:r>
          </a:p>
          <a:p>
            <a:pPr marL="0" indent="0">
              <a:buNone/>
            </a:pPr>
            <a:r>
              <a:rPr lang="en-US" dirty="0" smtClean="0"/>
              <a:t>	</a:t>
            </a:r>
            <a:r>
              <a:rPr lang="en-US" sz="3000" dirty="0" smtClean="0">
                <a:effectLst>
                  <a:outerShdw blurRad="38100" dist="38100" dir="2700000" algn="tl">
                    <a:srgbClr val="000000">
                      <a:alpha val="43137"/>
                    </a:srgbClr>
                  </a:outerShdw>
                </a:effectLst>
              </a:rPr>
              <a:t>Because of what the world is</a:t>
            </a:r>
          </a:p>
          <a:p>
            <a:pPr marL="0" indent="0">
              <a:buNone/>
            </a:pPr>
            <a:r>
              <a:rPr lang="en-US" dirty="0" smtClean="0"/>
              <a:t>	</a:t>
            </a:r>
            <a:r>
              <a:rPr lang="en-US" sz="3000" dirty="0" smtClean="0"/>
              <a:t>World – 3 meanings</a:t>
            </a:r>
          </a:p>
          <a:p>
            <a:pPr marL="0" indent="0">
              <a:buNone/>
            </a:pPr>
            <a:r>
              <a:rPr lang="en-US" dirty="0"/>
              <a:t>	</a:t>
            </a:r>
            <a:r>
              <a:rPr lang="en-US" dirty="0" smtClean="0"/>
              <a:t>	</a:t>
            </a:r>
            <a:r>
              <a:rPr lang="en-US" sz="3000" u="sng" dirty="0" smtClean="0"/>
              <a:t>Physical world, the earth</a:t>
            </a:r>
            <a:endParaRPr lang="en-US" sz="3000" dirty="0" smtClean="0"/>
          </a:p>
          <a:p>
            <a:pPr marL="0" indent="0">
              <a:buNone/>
            </a:pPr>
            <a:r>
              <a:rPr lang="en-US" sz="3000" dirty="0"/>
              <a:t>	</a:t>
            </a:r>
            <a:r>
              <a:rPr lang="en-US" sz="3000" dirty="0" smtClean="0"/>
              <a:t>	God that made the </a:t>
            </a:r>
            <a:r>
              <a:rPr lang="en-US" sz="3000" u="sng" dirty="0" smtClean="0"/>
              <a:t>world</a:t>
            </a:r>
            <a:r>
              <a:rPr lang="en-US" sz="3000" dirty="0" smtClean="0"/>
              <a:t> (earth) and all 		things therein (Acts 17:24)</a:t>
            </a:r>
          </a:p>
          <a:p>
            <a:pPr marL="0" indent="0">
              <a:buNone/>
            </a:pPr>
            <a:r>
              <a:rPr lang="en-US" sz="3000" dirty="0"/>
              <a:t>	</a:t>
            </a:r>
            <a:r>
              <a:rPr lang="en-US" sz="3000" dirty="0" smtClean="0"/>
              <a:t>	</a:t>
            </a:r>
            <a:r>
              <a:rPr lang="en-US" sz="3000" u="sng" dirty="0" smtClean="0"/>
              <a:t>Mankind</a:t>
            </a:r>
            <a:r>
              <a:rPr lang="en-US" sz="3000" dirty="0" smtClean="0"/>
              <a:t>: “For God so loved the </a:t>
            </a:r>
            <a:r>
              <a:rPr lang="en-US" sz="3000" i="1" dirty="0" smtClean="0"/>
              <a:t>world</a:t>
            </a:r>
            <a:r>
              <a:rPr lang="en-US" sz="3000" dirty="0" smtClean="0"/>
              <a:t>” 		(John 3:16) He was in the </a:t>
            </a:r>
            <a:r>
              <a:rPr lang="en-US" sz="3000" i="1" dirty="0" smtClean="0"/>
              <a:t>world</a:t>
            </a:r>
            <a:r>
              <a:rPr lang="en-US" sz="3000" dirty="0" smtClean="0"/>
              <a:t>, and 			the world was made by him, and the 			</a:t>
            </a:r>
            <a:r>
              <a:rPr lang="en-US" sz="3000" i="1" dirty="0" smtClean="0"/>
              <a:t>world </a:t>
            </a:r>
            <a:r>
              <a:rPr lang="en-US" sz="3000" dirty="0" smtClean="0"/>
              <a:t>knew Him not. 	(John 1:10)</a:t>
            </a:r>
          </a:p>
          <a:p>
            <a:pPr marL="0" indent="0">
              <a:buNone/>
            </a:pPr>
            <a:r>
              <a:rPr lang="en-US" dirty="0"/>
              <a:t>	</a:t>
            </a:r>
            <a:endParaRPr lang="en-US" dirty="0" smtClean="0"/>
          </a:p>
        </p:txBody>
      </p:sp>
    </p:spTree>
    <p:extLst>
      <p:ext uri="{BB962C8B-B14F-4D97-AF65-F5344CB8AC3E}">
        <p14:creationId xmlns:p14="http://schemas.microsoft.com/office/powerpoint/2010/main" val="3665686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		</a:t>
            </a:r>
            <a:r>
              <a:rPr lang="en-US" sz="2800" u="sng" dirty="0" smtClean="0"/>
              <a:t>Individual spiritual system opposed to God </a:t>
            </a:r>
            <a:r>
              <a:rPr lang="en-US" sz="2800" dirty="0" smtClean="0"/>
              <a:t>		</a:t>
            </a:r>
            <a:r>
              <a:rPr lang="en-US" sz="2800" u="sng" dirty="0" smtClean="0"/>
              <a:t>and Christ</a:t>
            </a:r>
          </a:p>
          <a:p>
            <a:pPr marL="0" indent="0">
              <a:buNone/>
            </a:pPr>
            <a:r>
              <a:rPr lang="en-US" dirty="0" smtClean="0"/>
              <a:t>		</a:t>
            </a:r>
            <a:r>
              <a:rPr lang="en-US" sz="2800" dirty="0" smtClean="0"/>
              <a:t>I John 2:16 </a:t>
            </a:r>
          </a:p>
          <a:p>
            <a:pPr marL="0" indent="0">
              <a:buNone/>
            </a:pPr>
            <a:r>
              <a:rPr lang="en-US" dirty="0" smtClean="0"/>
              <a:t>		</a:t>
            </a:r>
            <a:r>
              <a:rPr lang="en-US" sz="2800" dirty="0" smtClean="0"/>
              <a:t>“We know that we are of God, and the 		whole world lies in the power of the evil 		one” (John 	5:19)</a:t>
            </a:r>
          </a:p>
          <a:p>
            <a:pPr marL="0" indent="0">
              <a:buNone/>
            </a:pPr>
            <a:r>
              <a:rPr lang="en-US" dirty="0"/>
              <a:t>	</a:t>
            </a:r>
            <a:r>
              <a:rPr lang="en-US" dirty="0" smtClean="0"/>
              <a:t>	</a:t>
            </a:r>
            <a:r>
              <a:rPr lang="en-US" sz="2800" dirty="0" smtClean="0"/>
              <a:t>Unsaved people are energized by “the 		prince of power of the air” (</a:t>
            </a:r>
            <a:r>
              <a:rPr lang="en-US" sz="2800" dirty="0" err="1" smtClean="0"/>
              <a:t>Eph</a:t>
            </a:r>
            <a:r>
              <a:rPr lang="en-US" sz="2800" dirty="0" smtClean="0"/>
              <a:t> 2:1-2)</a:t>
            </a:r>
          </a:p>
          <a:p>
            <a:pPr marL="0" indent="0">
              <a:buNone/>
            </a:pPr>
            <a:r>
              <a:rPr lang="en-US" dirty="0"/>
              <a:t>	</a:t>
            </a:r>
            <a:r>
              <a:rPr lang="en-US" dirty="0" smtClean="0"/>
              <a:t>	</a:t>
            </a:r>
            <a:r>
              <a:rPr lang="en-US" sz="2800" dirty="0" smtClean="0"/>
              <a:t>Unsaved people belong to “the world” 		(Luke 	16:8)</a:t>
            </a:r>
          </a:p>
          <a:p>
            <a:pPr marL="0" indent="0">
              <a:buNone/>
            </a:pPr>
            <a:endParaRPr lang="en-US" dirty="0"/>
          </a:p>
        </p:txBody>
      </p:sp>
    </p:spTree>
    <p:extLst>
      <p:ext uri="{BB962C8B-B14F-4D97-AF65-F5344CB8AC3E}">
        <p14:creationId xmlns:p14="http://schemas.microsoft.com/office/powerpoint/2010/main" val="2779563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dirty="0" smtClean="0"/>
              <a:t>	</a:t>
            </a:r>
            <a:r>
              <a:rPr lang="en-US" sz="2800" dirty="0" smtClean="0"/>
              <a:t>People of “this world” did not understand Him (I 	John 3:1)</a:t>
            </a:r>
          </a:p>
          <a:p>
            <a:pPr marL="0" indent="0">
              <a:buNone/>
            </a:pPr>
            <a:r>
              <a:rPr lang="en-US" dirty="0"/>
              <a:t>	</a:t>
            </a:r>
            <a:r>
              <a:rPr lang="en-US" sz="2800" dirty="0" smtClean="0"/>
              <a:t>Christian is a member of the human world, and 	he lives in the physical world, but he does not 	belong to the spiritual world that is Satan’s 	system for opposing God.  Believer’s citizenship 	in heaven (Phil 3:20)</a:t>
            </a:r>
          </a:p>
          <a:p>
            <a:pPr marL="0" indent="0">
              <a:buNone/>
            </a:pPr>
            <a:r>
              <a:rPr lang="en-US" dirty="0" smtClean="0"/>
              <a:t>	</a:t>
            </a:r>
            <a:r>
              <a:rPr lang="en-US" sz="2800" dirty="0" smtClean="0">
                <a:effectLst>
                  <a:outerShdw blurRad="38100" dist="38100" dir="2700000" algn="tl">
                    <a:srgbClr val="000000">
                      <a:alpha val="43137"/>
                    </a:srgbClr>
                  </a:outerShdw>
                </a:effectLst>
              </a:rPr>
              <a:t>Because of What the World </a:t>
            </a:r>
            <a:r>
              <a:rPr lang="en-US" sz="2800" dirty="0">
                <a:effectLst>
                  <a:outerShdw blurRad="38100" dist="38100" dir="2700000" algn="tl">
                    <a:srgbClr val="000000">
                      <a:alpha val="43137"/>
                    </a:srgbClr>
                  </a:outerShdw>
                </a:effectLst>
              </a:rPr>
              <a:t>D</a:t>
            </a:r>
            <a:r>
              <a:rPr lang="en-US" sz="2800" dirty="0" smtClean="0">
                <a:effectLst>
                  <a:outerShdw blurRad="38100" dist="38100" dir="2700000" algn="tl">
                    <a:srgbClr val="000000">
                      <a:alpha val="43137"/>
                    </a:srgbClr>
                  </a:outerShdw>
                </a:effectLst>
              </a:rPr>
              <a:t>oes to Us 	(2:15-16)</a:t>
            </a:r>
          </a:p>
          <a:p>
            <a:pPr marL="0" indent="0">
              <a:buNone/>
            </a:pPr>
            <a:r>
              <a:rPr lang="en-US" dirty="0"/>
              <a:t>	</a:t>
            </a:r>
            <a:r>
              <a:rPr lang="en-US" dirty="0" smtClean="0"/>
              <a:t>	</a:t>
            </a:r>
            <a:r>
              <a:rPr lang="en-US" sz="2800" dirty="0" smtClean="0"/>
              <a:t>“If any man love the world, the love of the 		Father is not in him” (I John 2:15)</a:t>
            </a:r>
            <a:endParaRPr lang="en-US" sz="2800" dirty="0"/>
          </a:p>
        </p:txBody>
      </p:sp>
    </p:spTree>
    <p:extLst>
      <p:ext uri="{BB962C8B-B14F-4D97-AF65-F5344CB8AC3E}">
        <p14:creationId xmlns:p14="http://schemas.microsoft.com/office/powerpoint/2010/main" val="3073901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en-US" dirty="0" smtClean="0"/>
              <a:t>		</a:t>
            </a:r>
            <a:r>
              <a:rPr lang="en-US" sz="2800" dirty="0" smtClean="0"/>
              <a:t>Worldliness is a matter of attitude &amp; heart</a:t>
            </a:r>
          </a:p>
          <a:p>
            <a:pPr marL="0" indent="0">
              <a:buNone/>
            </a:pPr>
            <a:r>
              <a:rPr lang="en-US" sz="2800" dirty="0" smtClean="0"/>
              <a:t>		Worldliness affects your response to the 		love of God and the will of God</a:t>
            </a:r>
          </a:p>
          <a:p>
            <a:pPr marL="0" indent="0">
              <a:buNone/>
            </a:pPr>
            <a:r>
              <a:rPr lang="en-US" sz="2800" dirty="0"/>
              <a:t>	</a:t>
            </a:r>
            <a:r>
              <a:rPr lang="en-US" sz="2800" dirty="0" smtClean="0"/>
              <a:t>	I John 2:17 – “The world </a:t>
            </a:r>
            <a:r>
              <a:rPr lang="en-US" sz="2800" dirty="0" err="1" smtClean="0"/>
              <a:t>passeth</a:t>
            </a:r>
            <a:r>
              <a:rPr lang="en-US" sz="2800" dirty="0" smtClean="0"/>
              <a:t> 			away…but he that doeth the will of God 		</a:t>
            </a:r>
            <a:r>
              <a:rPr lang="en-US" sz="2800" dirty="0" err="1" smtClean="0"/>
              <a:t>abideth</a:t>
            </a:r>
            <a:r>
              <a:rPr lang="en-US" sz="2800" dirty="0" smtClean="0"/>
              <a:t> forever.”</a:t>
            </a:r>
          </a:p>
          <a:p>
            <a:pPr marL="0" indent="0">
              <a:buNone/>
            </a:pPr>
            <a:r>
              <a:rPr lang="en-US" sz="2800" dirty="0"/>
              <a:t>	</a:t>
            </a:r>
            <a:r>
              <a:rPr lang="en-US" sz="2800" dirty="0" smtClean="0"/>
              <a:t>	Doing the will of God is a joy for those 		living in the love of God</a:t>
            </a:r>
          </a:p>
          <a:p>
            <a:pPr marL="0" indent="0">
              <a:buNone/>
            </a:pPr>
            <a:r>
              <a:rPr lang="en-US" sz="2800" dirty="0"/>
              <a:t>	</a:t>
            </a:r>
          </a:p>
        </p:txBody>
      </p:sp>
    </p:spTree>
    <p:extLst>
      <p:ext uri="{BB962C8B-B14F-4D97-AF65-F5344CB8AC3E}">
        <p14:creationId xmlns:p14="http://schemas.microsoft.com/office/powerpoint/2010/main" val="3106331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dirty="0" smtClean="0"/>
              <a:t>		</a:t>
            </a:r>
            <a:r>
              <a:rPr lang="en-US" sz="2800" dirty="0" smtClean="0"/>
              <a:t>Test of worldliness</a:t>
            </a:r>
          </a:p>
          <a:p>
            <a:pPr marL="0" indent="0">
              <a:buNone/>
            </a:pPr>
            <a:r>
              <a:rPr lang="en-US" sz="2800" dirty="0"/>
              <a:t>	</a:t>
            </a:r>
            <a:r>
              <a:rPr lang="en-US" sz="2800" dirty="0" smtClean="0"/>
              <a:t>		</a:t>
            </a:r>
            <a:r>
              <a:rPr lang="en-US" sz="2400" dirty="0" smtClean="0"/>
              <a:t>Responding to the Father’s love 				(personal devotement)</a:t>
            </a:r>
          </a:p>
          <a:p>
            <a:pPr marL="0" indent="0">
              <a:buNone/>
            </a:pPr>
            <a:r>
              <a:rPr lang="en-US" sz="2400" dirty="0"/>
              <a:t>	</a:t>
            </a:r>
            <a:r>
              <a:rPr lang="en-US" sz="2400" dirty="0" smtClean="0"/>
              <a:t>		Doing the Father’s will (daily 					conduct)</a:t>
            </a:r>
          </a:p>
          <a:p>
            <a:pPr marL="0" indent="0">
              <a:buNone/>
            </a:pPr>
            <a:r>
              <a:rPr lang="en-US" sz="2800" dirty="0" smtClean="0"/>
              <a:t>		World system uses three devices to trap 		Christians</a:t>
            </a:r>
          </a:p>
          <a:p>
            <a:pPr marL="0" indent="0">
              <a:buNone/>
            </a:pPr>
            <a:r>
              <a:rPr lang="en-US" sz="2800" dirty="0"/>
              <a:t>	</a:t>
            </a:r>
            <a:r>
              <a:rPr lang="en-US" sz="2800" dirty="0" smtClean="0"/>
              <a:t>	“The lust (desire) of the flesh, the lust of 		the eyes, and the pride of life” (2:16)</a:t>
            </a:r>
          </a:p>
          <a:p>
            <a:pPr marL="0" indent="0">
              <a:buNone/>
            </a:pPr>
            <a:r>
              <a:rPr lang="en-US" sz="2800" dirty="0"/>
              <a:t>	</a:t>
            </a:r>
            <a:r>
              <a:rPr lang="en-US" sz="2800" dirty="0" smtClean="0"/>
              <a:t>		</a:t>
            </a:r>
            <a:r>
              <a:rPr lang="en-US" sz="2400" dirty="0" smtClean="0"/>
              <a:t>Eve (Gen 3:6)</a:t>
            </a:r>
          </a:p>
          <a:p>
            <a:pPr marL="0" indent="0">
              <a:buNone/>
            </a:pPr>
            <a:endParaRPr lang="en-US" dirty="0"/>
          </a:p>
        </p:txBody>
      </p:sp>
    </p:spTree>
    <p:extLst>
      <p:ext uri="{BB962C8B-B14F-4D97-AF65-F5344CB8AC3E}">
        <p14:creationId xmlns:p14="http://schemas.microsoft.com/office/powerpoint/2010/main" val="2105040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		</a:t>
            </a:r>
            <a:r>
              <a:rPr lang="en-US" sz="2800" u="sng" dirty="0" smtClean="0"/>
              <a:t>Lust of the flesh</a:t>
            </a:r>
          </a:p>
          <a:p>
            <a:pPr marL="0" indent="0">
              <a:buNone/>
            </a:pPr>
            <a:r>
              <a:rPr lang="en-US" sz="2800" dirty="0"/>
              <a:t>	</a:t>
            </a:r>
            <a:r>
              <a:rPr lang="en-US" sz="2800" dirty="0" smtClean="0"/>
              <a:t>	</a:t>
            </a:r>
            <a:r>
              <a:rPr lang="en-US" sz="2800" dirty="0" smtClean="0"/>
              <a:t>appeals </a:t>
            </a:r>
            <a:r>
              <a:rPr lang="en-US" sz="2800" dirty="0" smtClean="0"/>
              <a:t>to man’s </a:t>
            </a:r>
            <a:r>
              <a:rPr lang="en-US" sz="2800" dirty="0" smtClean="0"/>
              <a:t>fallen </a:t>
            </a:r>
            <a:r>
              <a:rPr lang="en-US" sz="2800" dirty="0" smtClean="0"/>
              <a:t>nature</a:t>
            </a:r>
          </a:p>
          <a:p>
            <a:pPr marL="0" indent="0">
              <a:buNone/>
            </a:pPr>
            <a:r>
              <a:rPr lang="en-US" sz="2800" dirty="0"/>
              <a:t>	</a:t>
            </a:r>
            <a:r>
              <a:rPr lang="en-US" sz="2800" dirty="0" smtClean="0"/>
              <a:t>	not the body, nature we receive in 			physical birth (John 3:5-6)</a:t>
            </a:r>
          </a:p>
          <a:p>
            <a:pPr marL="0" indent="0">
              <a:buNone/>
            </a:pPr>
            <a:r>
              <a:rPr lang="en-US" sz="2800" dirty="0"/>
              <a:t>	</a:t>
            </a:r>
            <a:r>
              <a:rPr lang="en-US" sz="2800" dirty="0" smtClean="0"/>
              <a:t>	flesh &amp; spirit (Gal 5:17-23)</a:t>
            </a:r>
          </a:p>
          <a:p>
            <a:pPr marL="0" indent="0">
              <a:buNone/>
            </a:pPr>
            <a:r>
              <a:rPr lang="en-US" dirty="0"/>
              <a:t>	</a:t>
            </a:r>
            <a:r>
              <a:rPr lang="en-US" dirty="0" smtClean="0"/>
              <a:t>		</a:t>
            </a:r>
            <a:r>
              <a:rPr lang="en-US" sz="2800" dirty="0" smtClean="0"/>
              <a:t>hunger vs. gluttony</a:t>
            </a:r>
          </a:p>
          <a:p>
            <a:pPr marL="0" indent="0">
              <a:buNone/>
            </a:pPr>
            <a:r>
              <a:rPr lang="en-US" sz="2800" dirty="0"/>
              <a:t>	</a:t>
            </a:r>
            <a:r>
              <a:rPr lang="en-US" sz="2800" dirty="0" smtClean="0"/>
              <a:t>		weariness vs. laziness</a:t>
            </a:r>
          </a:p>
          <a:p>
            <a:pPr marL="0" indent="0">
              <a:buNone/>
            </a:pPr>
            <a:r>
              <a:rPr lang="en-US" sz="2800" dirty="0"/>
              <a:t>	</a:t>
            </a:r>
            <a:r>
              <a:rPr lang="en-US" sz="2800" dirty="0" smtClean="0"/>
              <a:t>		sex vs. sexual immorality</a:t>
            </a:r>
          </a:p>
          <a:p>
            <a:pPr marL="0" indent="0">
              <a:buNone/>
            </a:pPr>
            <a:r>
              <a:rPr lang="en-US" sz="2800" dirty="0"/>
              <a:t>	</a:t>
            </a:r>
          </a:p>
        </p:txBody>
      </p:sp>
    </p:spTree>
    <p:extLst>
      <p:ext uri="{BB962C8B-B14F-4D97-AF65-F5344CB8AC3E}">
        <p14:creationId xmlns:p14="http://schemas.microsoft.com/office/powerpoint/2010/main" val="3555563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en-US" dirty="0" smtClean="0"/>
              <a:t>		</a:t>
            </a:r>
            <a:r>
              <a:rPr lang="en-US" sz="2800" dirty="0" smtClean="0"/>
              <a:t>“work of the flesh” (Gal 5:19-21)</a:t>
            </a:r>
          </a:p>
          <a:p>
            <a:pPr marL="0" indent="0">
              <a:buNone/>
            </a:pPr>
            <a:r>
              <a:rPr lang="en-US" sz="2800" dirty="0"/>
              <a:t>	</a:t>
            </a:r>
            <a:r>
              <a:rPr lang="en-US" sz="2800" dirty="0" smtClean="0"/>
              <a:t>		</a:t>
            </a:r>
            <a:r>
              <a:rPr lang="en-US" sz="2400" dirty="0" smtClean="0"/>
              <a:t>Flesh – negative</a:t>
            </a:r>
          </a:p>
          <a:p>
            <a:pPr marL="0" indent="0">
              <a:buNone/>
            </a:pPr>
            <a:r>
              <a:rPr lang="en-US" sz="2400" dirty="0"/>
              <a:t>	</a:t>
            </a:r>
            <a:r>
              <a:rPr lang="en-US" sz="2400" dirty="0" smtClean="0"/>
              <a:t>		“no good thing” (Romans 7:18)</a:t>
            </a:r>
          </a:p>
          <a:p>
            <a:pPr marL="0" indent="0">
              <a:buNone/>
            </a:pPr>
            <a:r>
              <a:rPr lang="en-US" sz="2400" dirty="0"/>
              <a:t>	</a:t>
            </a:r>
            <a:r>
              <a:rPr lang="en-US" sz="2400" dirty="0" smtClean="0"/>
              <a:t>		Profits “nothing” (John 6:63)</a:t>
            </a:r>
          </a:p>
          <a:p>
            <a:pPr marL="0" indent="0">
              <a:buNone/>
            </a:pPr>
            <a:r>
              <a:rPr lang="en-US" sz="2400" dirty="0"/>
              <a:t>	</a:t>
            </a:r>
            <a:r>
              <a:rPr lang="en-US" sz="2400" dirty="0" smtClean="0"/>
              <a:t>		“no confidence in the flesh” (Phil 				3:3)</a:t>
            </a:r>
          </a:p>
          <a:p>
            <a:pPr marL="0" indent="0">
              <a:buNone/>
            </a:pPr>
            <a:r>
              <a:rPr lang="en-US" sz="2400" dirty="0"/>
              <a:t>	</a:t>
            </a:r>
            <a:r>
              <a:rPr lang="en-US" sz="2400" dirty="0" smtClean="0"/>
              <a:t>		“no provision” for the flesh (Romans 				13:14)</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2247934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58</Words>
  <Application>Microsoft Office PowerPoint</Application>
  <PresentationFormat>On-screen Show (4:3)</PresentationFormat>
  <Paragraphs>101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The Love God Hates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Kansas State School for the Deaf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LESLIE SANDERS</dc:creator>
  <cp:lastModifiedBy>JERRY SANDERS</cp:lastModifiedBy>
  <cp:revision>24</cp:revision>
  <dcterms:created xsi:type="dcterms:W3CDTF">2013-02-28T06:40:00Z</dcterms:created>
  <dcterms:modified xsi:type="dcterms:W3CDTF">2013-03-01T00:12:19Z</dcterms:modified>
</cp:coreProperties>
</file>